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1088c35ef5741f5" /><Relationship Type="http://schemas.openxmlformats.org/officeDocument/2006/relationships/extended-properties" Target="/docProps/app.xml" Id="Rc2d9b2b6ad31413f" /><Relationship Type="http://schemas.openxmlformats.org/officeDocument/2006/relationships/officeDocument" Target="/ppt/presentation.xml" Id="Rba7f0cac33564ed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f6a832b61174d6e"/>
  </p:sldMasterIdLst>
  <p:notesMasterIdLst>
    <p:notesMasterId xmlns:r="http://schemas.openxmlformats.org/officeDocument/2006/relationships" r:id="R20fa84deb48342f8"/>
  </p:notesMasterIdLst>
  <p:sldIdLst>
    <p:sldId xmlns:r="http://schemas.openxmlformats.org/officeDocument/2006/relationships" id="256" r:id="R34bcb0cd0ade4e8f"/>
    <p:sldId xmlns:r="http://schemas.openxmlformats.org/officeDocument/2006/relationships" id="257" r:id="R48f1112b3614471e"/>
    <p:sldId xmlns:r="http://schemas.openxmlformats.org/officeDocument/2006/relationships" id="258" r:id="Rec68e98f922140b9"/>
    <p:sldId xmlns:r="http://schemas.openxmlformats.org/officeDocument/2006/relationships" id="259" r:id="Rac6fc91962d54029"/>
    <p:sldId xmlns:r="http://schemas.openxmlformats.org/officeDocument/2006/relationships" id="260" r:id="R30b14539b4564e13"/>
    <p:sldId xmlns:r="http://schemas.openxmlformats.org/officeDocument/2006/relationships" id="261" r:id="R8240f746ef3240d5"/>
    <p:sldId xmlns:r="http://schemas.openxmlformats.org/officeDocument/2006/relationships" id="262" r:id="R5b0c179a15854c25"/>
    <p:sldId xmlns:r="http://schemas.openxmlformats.org/officeDocument/2006/relationships" id="263" r:id="Red8a271e8fda4d2b"/>
    <p:sldId xmlns:r="http://schemas.openxmlformats.org/officeDocument/2006/relationships" id="264" r:id="R5e50cf65c93740a2"/>
    <p:sldId xmlns:r="http://schemas.openxmlformats.org/officeDocument/2006/relationships" id="265" r:id="Rb0f10617763f4b45"/>
    <p:sldId xmlns:r="http://schemas.openxmlformats.org/officeDocument/2006/relationships" id="266" r:id="Ree1d5c85a86543f8"/>
    <p:sldId xmlns:r="http://schemas.openxmlformats.org/officeDocument/2006/relationships" id="267" r:id="R9a6fa7c4b2ab44a5"/>
    <p:sldId xmlns:r="http://schemas.openxmlformats.org/officeDocument/2006/relationships" id="268" r:id="Rfeab35e25a104a48"/>
    <p:sldId xmlns:r="http://schemas.openxmlformats.org/officeDocument/2006/relationships" id="269" r:id="R3673b31ff4c64f34"/>
    <p:sldId xmlns:r="http://schemas.openxmlformats.org/officeDocument/2006/relationships" id="270" r:id="R5a7b728cc0544792"/>
    <p:sldId xmlns:r="http://schemas.openxmlformats.org/officeDocument/2006/relationships" id="271" r:id="Rc1695e4ba52646c8"/>
    <p:sldId xmlns:r="http://schemas.openxmlformats.org/officeDocument/2006/relationships" id="272" r:id="Rf26cb19e287e4d19"/>
    <p:sldId xmlns:r="http://schemas.openxmlformats.org/officeDocument/2006/relationships" id="273" r:id="R496058aa2f69486a"/>
    <p:sldId xmlns:r="http://schemas.openxmlformats.org/officeDocument/2006/relationships" id="274" r:id="Rab1847a4eb284393"/>
    <p:sldId xmlns:r="http://schemas.openxmlformats.org/officeDocument/2006/relationships" id="275" r:id="R3a1cec584a134dc4"/>
    <p:sldId xmlns:r="http://schemas.openxmlformats.org/officeDocument/2006/relationships" id="276" r:id="R53d6272d88f44ddc"/>
    <p:sldId xmlns:r="http://schemas.openxmlformats.org/officeDocument/2006/relationships" id="277" r:id="R6f1295175cec4a06"/>
    <p:sldId xmlns:r="http://schemas.openxmlformats.org/officeDocument/2006/relationships" id="278" r:id="Ra5d228204037416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459653748c0494f" /><Relationship Type="http://schemas.openxmlformats.org/officeDocument/2006/relationships/slideMaster" Target="/ppt/slideMasters/slideMaster1.xml" Id="Ref6a832b61174d6e" /><Relationship Type="http://schemas.openxmlformats.org/officeDocument/2006/relationships/notesMaster" Target="/ppt/notesMasters/notesMaster1.xml" Id="R20fa84deb48342f8" /><Relationship Type="http://schemas.openxmlformats.org/officeDocument/2006/relationships/presProps" Target="/ppt/presProps.xml" Id="Ra94c52d40ffc4b1e" /><Relationship Type="http://schemas.openxmlformats.org/officeDocument/2006/relationships/tableStyles" Target="/ppt/tableStyles.xml" Id="R7e9e47adde554604" /><Relationship Type="http://schemas.openxmlformats.org/officeDocument/2006/relationships/slide" Target="/ppt/slides/slide1.xml" Id="R34bcb0cd0ade4e8f" /><Relationship Type="http://schemas.openxmlformats.org/officeDocument/2006/relationships/slide" Target="/ppt/slides/slide2.xml" Id="R48f1112b3614471e" /><Relationship Type="http://schemas.openxmlformats.org/officeDocument/2006/relationships/slide" Target="/ppt/slides/slide3.xml" Id="Rec68e98f922140b9" /><Relationship Type="http://schemas.openxmlformats.org/officeDocument/2006/relationships/slide" Target="/ppt/slides/slide4.xml" Id="Rac6fc91962d54029" /><Relationship Type="http://schemas.openxmlformats.org/officeDocument/2006/relationships/slide" Target="/ppt/slides/slide5.xml" Id="R30b14539b4564e13" /><Relationship Type="http://schemas.openxmlformats.org/officeDocument/2006/relationships/slide" Target="/ppt/slides/slide6.xml" Id="R8240f746ef3240d5" /><Relationship Type="http://schemas.openxmlformats.org/officeDocument/2006/relationships/slide" Target="/ppt/slides/slide7.xml" Id="R5b0c179a15854c25" /><Relationship Type="http://schemas.openxmlformats.org/officeDocument/2006/relationships/slide" Target="/ppt/slides/slide8.xml" Id="Red8a271e8fda4d2b" /><Relationship Type="http://schemas.openxmlformats.org/officeDocument/2006/relationships/slide" Target="/ppt/slides/slide9.xml" Id="R5e50cf65c93740a2" /><Relationship Type="http://schemas.openxmlformats.org/officeDocument/2006/relationships/slide" Target="/ppt/slides/slide10.xml" Id="Rb0f10617763f4b45" /><Relationship Type="http://schemas.openxmlformats.org/officeDocument/2006/relationships/slide" Target="/ppt/slides/slide11.xml" Id="Ree1d5c85a86543f8" /><Relationship Type="http://schemas.openxmlformats.org/officeDocument/2006/relationships/slide" Target="/ppt/slides/slide12.xml" Id="R9a6fa7c4b2ab44a5" /><Relationship Type="http://schemas.openxmlformats.org/officeDocument/2006/relationships/slide" Target="/ppt/slides/slide13.xml" Id="Rfeab35e25a104a48" /><Relationship Type="http://schemas.openxmlformats.org/officeDocument/2006/relationships/slide" Target="/ppt/slides/slide14.xml" Id="R3673b31ff4c64f34" /><Relationship Type="http://schemas.openxmlformats.org/officeDocument/2006/relationships/slide" Target="/ppt/slides/slide15.xml" Id="R5a7b728cc0544792" /><Relationship Type="http://schemas.openxmlformats.org/officeDocument/2006/relationships/slide" Target="/ppt/slides/slide16.xml" Id="Rc1695e4ba52646c8" /><Relationship Type="http://schemas.openxmlformats.org/officeDocument/2006/relationships/slide" Target="/ppt/slides/slide17.xml" Id="Rf26cb19e287e4d19" /><Relationship Type="http://schemas.openxmlformats.org/officeDocument/2006/relationships/slide" Target="/ppt/slides/slide18.xml" Id="R496058aa2f69486a" /><Relationship Type="http://schemas.openxmlformats.org/officeDocument/2006/relationships/slide" Target="/ppt/slides/slide19.xml" Id="Rab1847a4eb284393" /><Relationship Type="http://schemas.openxmlformats.org/officeDocument/2006/relationships/slide" Target="/ppt/slides/slide20.xml" Id="R3a1cec584a134dc4" /><Relationship Type="http://schemas.openxmlformats.org/officeDocument/2006/relationships/slide" Target="/ppt/slides/slide21.xml" Id="R53d6272d88f44ddc" /><Relationship Type="http://schemas.openxmlformats.org/officeDocument/2006/relationships/slide" Target="/ppt/slides/slide22.xml" Id="R6f1295175cec4a06" /><Relationship Type="http://schemas.openxmlformats.org/officeDocument/2006/relationships/slide" Target="/ppt/slides/slide23.xml" Id="Ra5d228204037416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86b0bd6d82e4c0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4c5520529814692" /><Relationship Type="http://schemas.openxmlformats.org/officeDocument/2006/relationships/notesMaster" Target="/ppt/notesMasters/notesMaster1.xml" Id="R0805e3fc6202438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233ad0d8a4748b4" /><Relationship Type="http://schemas.openxmlformats.org/officeDocument/2006/relationships/notesMaster" Target="/ppt/notesMasters/notesMaster1.xml" Id="Rbd78f73732214d0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0162aa5ea6947b2" /><Relationship Type="http://schemas.openxmlformats.org/officeDocument/2006/relationships/notesMaster" Target="/ppt/notesMasters/notesMaster1.xml" Id="R035db057c1f1411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480e3a684624923" /><Relationship Type="http://schemas.openxmlformats.org/officeDocument/2006/relationships/notesMaster" Target="/ppt/notesMasters/notesMaster1.xml" Id="R308ce0e36191423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c176f2375914a68" /><Relationship Type="http://schemas.openxmlformats.org/officeDocument/2006/relationships/notesMaster" Target="/ppt/notesMasters/notesMaster1.xml" Id="Rce48353e36b5477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102fcd31f744591" /><Relationship Type="http://schemas.openxmlformats.org/officeDocument/2006/relationships/notesMaster" Target="/ppt/notesMasters/notesMaster1.xml" Id="Rd42b24ec8ef348c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c4ea770de064acb" /><Relationship Type="http://schemas.openxmlformats.org/officeDocument/2006/relationships/notesMaster" Target="/ppt/notesMasters/notesMaster1.xml" Id="R26960e98b48840a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88ebe7668ae4ac6" /><Relationship Type="http://schemas.openxmlformats.org/officeDocument/2006/relationships/notesMaster" Target="/ppt/notesMasters/notesMaster1.xml" Id="Rf325a6a0b81e467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f9df2050c8b42f4" /><Relationship Type="http://schemas.openxmlformats.org/officeDocument/2006/relationships/notesMaster" Target="/ppt/notesMasters/notesMaster1.xml" Id="Rd905931a6b9a48e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a1d5f3215194ae2" /><Relationship Type="http://schemas.openxmlformats.org/officeDocument/2006/relationships/notesMaster" Target="/ppt/notesMasters/notesMaster1.xml" Id="R17d60e25dd54495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d9868fc08c04730" /><Relationship Type="http://schemas.openxmlformats.org/officeDocument/2006/relationships/notesMaster" Target="/ppt/notesMasters/notesMaster1.xml" Id="R3ed265df36ee4e8e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f958c776d8b449e4" /><Relationship Type="http://schemas.openxmlformats.org/officeDocument/2006/relationships/notesMaster" Target="/ppt/notesMasters/notesMaster1.xml" Id="R1d94b10cad0f4088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38ef99403d8f465f" /><Relationship Type="http://schemas.openxmlformats.org/officeDocument/2006/relationships/notesMaster" Target="/ppt/notesMasters/notesMaster1.xml" Id="Rc1a5589f1ca94b00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ad106ecb6f5c4b27" /><Relationship Type="http://schemas.openxmlformats.org/officeDocument/2006/relationships/notesMaster" Target="/ppt/notesMasters/notesMaster1.xml" Id="Rb1f7512db7c840f8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73c4816393714647" /><Relationship Type="http://schemas.openxmlformats.org/officeDocument/2006/relationships/notesMaster" Target="/ppt/notesMasters/notesMaster1.xml" Id="R9cf823d3508c491b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4e0f5005d7fa48cc" /><Relationship Type="http://schemas.openxmlformats.org/officeDocument/2006/relationships/notesMaster" Target="/ppt/notesMasters/notesMaster1.xml" Id="Rce44c5c5e7c74c9a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aeadf3024b9f4e10" /><Relationship Type="http://schemas.openxmlformats.org/officeDocument/2006/relationships/notesMaster" Target="/ppt/notesMasters/notesMaster1.xml" Id="R61e2433904fc448e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080af0f33e004f80" /><Relationship Type="http://schemas.openxmlformats.org/officeDocument/2006/relationships/notesMaster" Target="/ppt/notesMasters/notesMaster1.xml" Id="R1ed5b8712bc44523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81a95e3884954085" /><Relationship Type="http://schemas.openxmlformats.org/officeDocument/2006/relationships/notesMaster" Target="/ppt/notesMasters/notesMaster1.xml" Id="Rfbc31deaec6a4e69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2f4e8411368f4cb8" /><Relationship Type="http://schemas.openxmlformats.org/officeDocument/2006/relationships/notesMaster" Target="/ppt/notesMasters/notesMaster1.xml" Id="Rda7acf282c054816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de9db1a9a5eb4148" /><Relationship Type="http://schemas.openxmlformats.org/officeDocument/2006/relationships/notesMaster" Target="/ppt/notesMasters/notesMaster1.xml" Id="R2bf93224668c4fe3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b95a8322c373460b" /><Relationship Type="http://schemas.openxmlformats.org/officeDocument/2006/relationships/notesMaster" Target="/ppt/notesMasters/notesMaster1.xml" Id="R7134a3aba8c94070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279cc19f1fc64d32" /><Relationship Type="http://schemas.openxmlformats.org/officeDocument/2006/relationships/notesMaster" Target="/ppt/notesMasters/notesMaster1.xml" Id="R4ede8301927e4e7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面向嵌入式软件、测试与技术负责人。预计讲解约 25—35 分钟。本课用工业采集终端的远程升级项目，说明六阶段方法的落地方式。全部项目参数、任务与测试情景为教学设定，不代表真实产品或已完成的测试。开发板照片仅作硬件配图，不能据此推断案例芯片、Flash 容量或量产架构。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资料来源</a:t>
            </a:r>
          </a:p>
          <a:p xmlns:a="http://schemas.openxmlformats.org/drawingml/2006/main">
            <a:r>
              <a:t>https://czm15053.github.io/ai-workflow-six-stages/</a:t>
            </a:r>
          </a:p>
          <a:p xmlns:a="http://schemas.openxmlformats.org/drawingml/2006/main">
            <a:r>
              <a:t>https://www.segger.com/evaluate-our-software/st-microelectronics/st-stm32h743zi-nucleo/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六阶段分别回答六个问题：要解决什么问题，方案如何进入系统，工作怎样拆分，如何小步实现，什么证据证明正确，以及如何发布和接手。可以按任务风险调整各阶段的深度，但应保留清晰的完成标准。嵌入式项目尤其需要把真实硬件约束、故障恢复与现场发布贯穿其中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资料来源</a:t>
            </a:r>
          </a:p>
          <a:p xmlns:a="http://schemas.openxmlformats.org/drawingml/2006/main">
            <a:r>
              <a:t>https://czm15053.github.io/ai-workflow-six-stages/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这是构造的嵌入式翻车情景，没有声称发生过真实设备事故。关键问题是完成标准过窄：下载成功只能证明数据传输，启动成功也不能证明自检通过。接下来用同一个项目说明团队如何把现场失败条件前置到需求、设计与验收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资料来源</a:t>
            </a:r>
          </a:p>
          <a:p xmlns:a="http://schemas.openxmlformats.org/drawingml/2006/main">
            <a:r>
              <a:t>https://czm15053.github.io/ai-workflow-six-stages/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六阶段用于组织风险和交付物，不要求每个小修改都写六份大文档。嵌入式任务的复杂度取决于是否影响启动链、时序、持久化数据或现场恢复。每个阶段都应保留足够的证据，使后续工作不依赖聊天记忆。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资料来源</a:t>
            </a:r>
          </a:p>
          <a:p xmlns:a="http://schemas.openxmlformats.org/drawingml/2006/main">
            <a:r>
              <a:t>https://czm15053.github.io/ai-workflow-six-stages/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本案例不指定真实 MCU 型号和 Flash 地址。假定项目已有 Bootloader 基础，需要核验其双镜像、试启动、确认和恢复能力。若现有平台不支持，必须先调整架构，不能把“有双槽”作为默认事实。10 ms、1 ms 和 30 s 是便于教学的验收目标，不是芯片性能结论。生产版 Bootloader 升级、密钥轮换与硬件改版不在本次应用 OTA 变更范围内。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资料来源</a:t>
            </a:r>
          </a:p>
          <a:p xmlns:a="http://schemas.openxmlformats.org/drawingml/2006/main">
            <a:r>
              <a:t>https://czm15053.github.io/ai-workflow-six-stages/</a:t>
            </a:r>
          </a:p>
          <a:p xmlns:a="http://schemas.openxmlformats.org/drawingml/2006/main">
            <a:r>
              <a:t>https://docs.mcuboot.com/design.html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Skill 是行为规范，Artifact 是持久化信息，Gate 是放行规则。三者要一起工作：只有文档而没有审查规则，团队仍可能跳过关键步骤；只有口头规则而没有记录，换人后又会重新猜测。这里的例子全部围绕嵌入式升级项目改写。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资料来源</a:t>
            </a:r>
          </a:p>
          <a:p xmlns:a="http://schemas.openxmlformats.org/drawingml/2006/main">
            <a:r>
              <a:t>https://czm15053.github.io/ai-workflow-six-stages/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需求澄清不应把仓库里已有的事实再问用户。AI 可以查文件并引用手册页码或代码位置，负责人则确认停机容忍度、现场恢复成本和版本策略。建议每条取舍记录结论、依据、责任人与仍未确认的事项。Gate：这些关键业务取舍完成确认，才把它们纳入实现方案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资料来源</a:t>
            </a:r>
          </a:p>
          <a:p xmlns:a="http://schemas.openxmlformats.org/drawingml/2006/main">
            <a:r>
              <a:t>https://czm15053.github.io/ai-workflow-six-stages/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R1 中板型匹配需要使用签名覆盖的清单或可信元数据，不能仅信任传输层给出的字符串。R2 需说明受支持的掉电与复位条件，不能宣称穷尽所有硬件故障。R3 要明确测量位置与负载条件。R4 的 30 秒超时需要应用健康监测或看门狗实际触发复位，Bootloader 并非仅凭时间经过就自动回退。R5 要求预先确定配置兼容策略，试运行期间避免不可逆迁移。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资料来源</a:t>
            </a:r>
          </a:p>
          <a:p xmlns:a="http://schemas.openxmlformats.org/drawingml/2006/main">
            <a:r>
              <a:t>https://czm15053.github.io/ai-workflow-six-stages/</a:t>
            </a:r>
          </a:p>
          <a:p xmlns:a="http://schemas.openxmlformats.org/drawingml/2006/main">
            <a:r>
              <a:t>https://docs.mcuboot.com/design.html</a:t>
            </a:r>
          </a:p>
          <a:p xmlns:a="http://schemas.openxmlformats.org/drawingml/2006/main">
            <a:r>
              <a:t>https://docs.mcuboot.com/imgtool.html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这里是逻辑职责划分，不是特定 SDK 的 API 名称。应用可以做下载后的预检查，但启动层仍须按可信策略验证可执行镜像。Flash 分区须按目标芯片的擦除粒度、写对齐、镜像尺寸与元数据开销核算。选择 swap、直接执行或其他升级方式后，再按相应 Bootloader 移植文档验证，不将不同方案的假设混用。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资料来源</a:t>
            </a:r>
          </a:p>
          <a:p xmlns:a="http://schemas.openxmlformats.org/drawingml/2006/main">
            <a:r>
              <a:t>https://czm15053.github.io/ai-workflow-six-stages/</a:t>
            </a:r>
          </a:p>
          <a:p xmlns:a="http://schemas.openxmlformats.org/drawingml/2006/main">
            <a:r>
              <a:t>https://docs.mcuboot.com/design.html</a:t>
            </a:r>
          </a:p>
          <a:p xmlns:a="http://schemas.openxmlformats.org/drawingml/2006/main">
            <a:r>
              <a:t>https://docs.mcuboot.com/imgtool.html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本表借鉴 MCUboot 的试运行、确认和回退概念，但不承诺所有 MCUboot 运行模式均有完全相同的实现。切换中掉电恢复依赖所选模式、移植层与状态写入的正确性。故障回退与安全计数器的防降级政策需要协调，不能在仍需回退旧固件时提前破坏其启动资格。正式确认后的固件不应宣称还能自动执行试启动回退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资料来源</a:t>
            </a:r>
          </a:p>
          <a:p xmlns:a="http://schemas.openxmlformats.org/drawingml/2006/main">
            <a:r>
              <a:t>https://docs.mcuboot.com/design.html</a:t>
            </a:r>
          </a:p>
          <a:p xmlns:a="http://schemas.openxmlformats.org/drawingml/2006/main">
            <a:r>
              <a:t>https://docs.mcuboot.com/imgtool.html</a:t>
            </a:r>
          </a:p>
          <a:p xmlns:a="http://schemas.openxmlformats.org/drawingml/2006/main">
            <a:r>
              <a:t>https://czm15053.github.io/ai-workflow-six-stages/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T0 是预研究与必要的先行重构，不假装它已经交付业务功能。T1 建立一条最窄的完整路径。其余切片分别覆盖拒绝行为、恢复行为、时序行为与配置行为。依赖指的是开工前必须具备的条件；T2 至 T5 可以在隔离代码与测试环境的前提下分别开展，但测试板、烧录器和电源控制资源仍存在物理互斥。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资料来源</a:t>
            </a:r>
          </a:p>
          <a:p xmlns:a="http://schemas.openxmlformats.org/drawingml/2006/main">
            <a:r>
              <a:t>https://czm15053.github.io/ai-workflow-six-stages/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任务单中需要给出可定位的 Spec、状态表、测试脚本或工单链接。这里展示的是任务模板，不是已执行的工单。为了避免测试自证，验收先描述对外行为，再由实现决定内部函数如何拆分。未在目标板上执行时，状态应标为“待真机验证”，而不是“已完成”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资料来源</a:t>
            </a:r>
          </a:p>
          <a:p xmlns:a="http://schemas.openxmlformats.org/drawingml/2006/main">
            <a:r>
              <a:t>https://czm15053.github.io/ai-workflow-six-stages/</a:t>
            </a:r>
          </a:p>
          <a:p xmlns:a="http://schemas.openxmlformats.org/drawingml/2006/main">
            <a:r>
              <a:t>https://docs.mcuboot.com/design.html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可以把纯状态机、协议解析与校验策略放在主机侧快速运行，缩短反馈周期。依赖硬件的 Flash 擦写、DMA 和中断时序仍要在目标板验证。测试先行应围绕可观察行为，不能在实现完成后只按内部逻辑补断言。若基线已经失败，先记录并处理基线问题，避免把它混入本次变更。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资料来源</a:t>
            </a:r>
          </a:p>
          <a:p xmlns:a="http://schemas.openxmlformats.org/drawingml/2006/main">
            <a:r>
              <a:t>https://czm15053.github.io/ai-workflow-six-stages/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本页是针对教学案例给出的工程检查表，并非适用于所有 RTOS 的统一规范。是否能在擦写时继续取指、是否需要跨 Bank 或放入 RAM，必须以选定芯片手册与实测为准。生产私钥不应进入 AI 上下文或普通代码仓库。量产升级保留受控恢复能力，但其开放方式要符合设备的安全设计。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资料来源</a:t>
            </a:r>
          </a:p>
          <a:p xmlns:a="http://schemas.openxmlformats.org/drawingml/2006/main">
            <a:r>
              <a:t>https://docs.mcuboot.com/imgtool.html</a:t>
            </a:r>
          </a:p>
          <a:p xmlns:a="http://schemas.openxmlformats.org/drawingml/2006/main">
            <a:r>
              <a:t>https://czm15053.github.io/ai-workflow-six-stages/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主机层适合快速回归，目标板层验证真实硬件行为，发布层观察现场组合条件。三者回答的问题不同。避免用一个“测试通过”结论覆盖所有层次。所有失败、未覆盖条件和无法运行的测试都要明示，尤其不能把没有板卡的测试标为通过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资料来源</a:t>
            </a:r>
          </a:p>
          <a:p xmlns:a="http://schemas.openxmlformats.org/drawingml/2006/main">
            <a:r>
              <a:t>https://czm15053.github.io/ai-workflow-six-stages/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Standards 与 Spec 两条审查轴回答不同的问题。即使代码质量可接受，掉电恢复违约仍应阻塞发布。独立审查可以减少实现者沿自己的假设自证正确，但不能替代真机证据。审查开始时固定 base commit 或 tag，避免比较范围随分支变化。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资料来源</a:t>
            </a:r>
          </a:p>
          <a:p xmlns:a="http://schemas.openxmlformats.org/drawingml/2006/main">
            <a:r>
              <a:t>https://czm15053.github.io/ai-workflow-six-stages/</a:t>
            </a:r>
          </a:p>
          <a:p xmlns:a="http://schemas.openxmlformats.org/drawingml/2006/main">
            <a:r>
              <a:t>https://github.com/mattpocock/skills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先从状态表确定关键断电点，包括写入数据、更新进度、修改启动状态、交换镜像和迁移配置。随后补充随机化故障注入，记录种子、触发时刻和测试设备编号。不能把有限次通过表述为“任何条件下都不会变砖”。图中 1 ms 是本案例的假定验收阈值。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资料来源</a:t>
            </a:r>
          </a:p>
          <a:p xmlns:a="http://schemas.openxmlformats.org/drawingml/2006/main">
            <a:r>
              <a:t>https://docs.mcuboot.com/design.html</a:t>
            </a:r>
          </a:p>
          <a:p xmlns:a="http://schemas.openxmlformats.org/drawingml/2006/main">
            <a:r>
              <a:t>https://czm15053.github.io/ai-workflow-six-stages/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没有采用虚构的灰度比例或成功率阈值。实际分批策略依据设备数量、现场可恢复性和观测能力设定。需要区分两个阶段：未确认试运行的回退属于启动协议的一部分；已确认版本出现业务问题时，通常需要新的受控更新路径。防恶意降级的安全策略可能阻止旧镜像，因此发布前就要设计允许的恢复镜像与配置策略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资料来源</a:t>
            </a:r>
          </a:p>
          <a:p xmlns:a="http://schemas.openxmlformats.org/drawingml/2006/main">
            <a:r>
              <a:t>https://docs.mcuboot.com/design.html</a:t>
            </a:r>
          </a:p>
          <a:p xmlns:a="http://schemas.openxmlformats.org/drawingml/2006/main">
            <a:r>
              <a:t>https://docs.mcuboot.com/imgtool.html</a:t>
            </a:r>
          </a:p>
          <a:p xmlns:a="http://schemas.openxmlformats.org/drawingml/2006/main">
            <a:r>
              <a:t>https://czm15053.github.io/ai-workflow-six-stages/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交接摘录为教学示例，不代表真实工作状态。每份报告应引用固件版本和证据位置，避免接手者仅凭“基本通过”猜测。长期规范只保留反复影响工程判断的规则，一次性的排期、临时字段和过期猜测留在任务记录。跨会话中途也可以写交接，不需要等到正式发布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资料来源</a:t>
            </a:r>
          </a:p>
          <a:p xmlns:a="http://schemas.openxmlformats.org/drawingml/2006/main">
            <a:r>
              <a:t>https://czm15053.github.io/ai-workflow-six-stages/</a:t>
            </a:r>
          </a:p>
          <a:p xmlns:a="http://schemas.openxmlformats.org/drawingml/2006/main">
            <a:r>
              <a:t>https://github.com/mattpocock/skills</a:t>
            </a:r>
          </a:p>
          <a:p xmlns:a="http://schemas.openxmlformats.org/drawingml/2006/main">
            <a:r>
              <a:t>https://docs.mcuboot.com/imgtool.html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这些 Skill 是可组合的阶段动作，可以借鉴其输入、输出和检查方式，再按嵌入式项目约束调整。Skill 的具体触发器、发布行为和版本可能变化，使用前阅读对应源码。尤其要明确哪些动作只生成文档，哪些动作会调用外部任务系统或修改仓库。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资料来源</a:t>
            </a:r>
          </a:p>
          <a:p xmlns:a="http://schemas.openxmlformats.org/drawingml/2006/main">
            <a:r>
              <a:t>https://czm15053.github.io/ai-workflow-six-stages/</a:t>
            </a:r>
          </a:p>
          <a:p xmlns:a="http://schemas.openxmlformats.org/drawingml/2006/main">
            <a:r>
              <a:t>https://github.com/mattpocock/skills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按原文的工具定位整理，并用嵌入式场景进行解释。表中适配方向是演示者的判断，不是性能基准或官方评级。框架的维护成本包含文档、状态与门禁的长期有效性。已经有稳定流程的团队，可以先吸收任务和验收模板，而无需把六套框架全部安装。工具与命令采用前应再次核对当前官方文档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资料来源</a:t>
            </a:r>
          </a:p>
          <a:p xmlns:a="http://schemas.openxmlformats.org/drawingml/2006/main">
            <a:r>
              <a:t>https://czm15053.github.io/ai-workflow-six-stages/</a:t>
            </a:r>
          </a:p>
          <a:p xmlns:a="http://schemas.openxmlformats.org/drawingml/2006/main">
            <a:r>
              <a:t>https://github.com/Fission-AI/OpenSpec</a:t>
            </a:r>
          </a:p>
          <a:p xmlns:a="http://schemas.openxmlformats.org/drawingml/2006/main">
            <a:r>
              <a:t>https://github.com/obra/superpowers</a:t>
            </a:r>
          </a:p>
          <a:p xmlns:a="http://schemas.openxmlformats.org/drawingml/2006/main">
            <a:r>
              <a:t>https://github.com/mindfold-ai/Trellis</a:t>
            </a:r>
          </a:p>
          <a:p xmlns:a="http://schemas.openxmlformats.org/drawingml/2006/main">
            <a:r>
              <a:t>https://github.com/gsd-build/get-shit-done</a:t>
            </a:r>
          </a:p>
          <a:p xmlns:a="http://schemas.openxmlformats.org/drawingml/2006/main">
            <a:r>
              <a:t>https://github.com/bmad-code-org/BMAD-METHOD</a:t>
            </a:r>
          </a:p>
          <a:p xmlns:a="http://schemas.openxmlformats.org/drawingml/2006/main">
            <a:r>
              <a:t>https://github.com/Yeachan-Heo/oh-my-claudecode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团队试行不需要承诺百分比效率提升。建议选一个真实但边界清楚的改动，用同样的需求编号贯穿所有记录。复盘关注返工原因、任务能否独立验收以及换人接手所需时间。不要把“写了多少代码”作为唯一产出指标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资料来源</a:t>
            </a:r>
          </a:p>
          <a:p xmlns:a="http://schemas.openxmlformats.org/drawingml/2006/main">
            <a:r>
              <a:t>https://czm15053.github.io/ai-workflow-six-stages/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参考资料访问日期：2026-10-27。方法来源文章作者为 czm。技术概念参考 MCUboot 官方资料，实际选型仍须核对具体版本、运行模式和芯片手册。案例参数、任务状态与审查结果均为教学设定。开发板配图由 SEGGER 页面提供。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资料来源</a:t>
            </a:r>
          </a:p>
          <a:p xmlns:a="http://schemas.openxmlformats.org/drawingml/2006/main">
            <a:r>
              <a:t>https://czm15053.github.io/ai-workflow-six-stages/</a:t>
            </a:r>
          </a:p>
          <a:p xmlns:a="http://schemas.openxmlformats.org/drawingml/2006/main">
            <a:r>
              <a:t>https://docs.mcuboot.com/design.html</a:t>
            </a:r>
          </a:p>
          <a:p xmlns:a="http://schemas.openxmlformats.org/drawingml/2006/main">
            <a:r>
              <a:t>https://docs.mcuboot.com/imgtool.html</a:t>
            </a:r>
          </a:p>
          <a:p xmlns:a="http://schemas.openxmlformats.org/drawingml/2006/main">
            <a:r>
              <a:t>https://github.com/mattpocock/skills</a:t>
            </a:r>
          </a:p>
          <a:p xmlns:a="http://schemas.openxmlformats.org/drawingml/2006/main">
            <a:r>
              <a:t>https://www.segger.com/evaluate-our-software/st-microelectronics/st-stm32h743zi-nucleo/</a:t>
            </a:r>
          </a:p>
          <a:p xmlns:a="http://schemas.openxmlformats.org/drawingml/2006/main">
            <a:r>
              <a:t>https://github.com/Fission-AI/OpenSpec</a:t>
            </a:r>
          </a:p>
          <a:p xmlns:a="http://schemas.openxmlformats.org/drawingml/2006/main">
            <a:r>
              <a:t>https://github.com/obra/superpowers</a:t>
            </a:r>
          </a:p>
          <a:p xmlns:a="http://schemas.openxmlformats.org/drawingml/2006/main">
            <a:r>
              <a:t>https://github.com/mindfold-ai/Trellis</a:t>
            </a:r>
          </a:p>
          <a:p xmlns:a="http://schemas.openxmlformats.org/drawingml/2006/main">
            <a:r>
              <a:t>https://github.com/gsd-build/get-shit-done</a:t>
            </a:r>
          </a:p>
          <a:p xmlns:a="http://schemas.openxmlformats.org/drawingml/2006/main">
            <a:r>
              <a:t>https://github.com/bmad-code-org/BMAD-METHOD</a:t>
            </a:r>
          </a:p>
          <a:p xmlns:a="http://schemas.openxmlformats.org/drawingml/2006/main">
            <a:r>
              <a:t>https://github.com/Yeachan-Heo/oh-my-claudecode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693eca39e034427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077f2050da9475f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8a5cbbafbf142b1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d708ca2473f482b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f5d933a469046e1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2f58cf4816c41e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114CEB2-BF08-4669-AFE4-66AEFD47884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61EEBF46-18DD-4F9B-A679-BE8E9AD4D6C9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6A18AC24-DB6A-4B8F-ACBB-9B7A6B7D6C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4324056-9FFF-4911-893E-3F33996F2E0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A11DDBF1-0A9A-4E53-89BB-74987AD4FB8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A6812283-E14F-4557-B9D7-31051085385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FEB1CE4D-4E8F-41CD-A4A9-D02F88D7AB1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47D99505-8F86-41D6-8ED1-C6C24DA62576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B571729-51B0-4A9C-8AE4-DB4461240CF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2CA10907-9AF5-47FD-9D22-55646AE816A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382627d8c3a410b" /><Relationship Type="http://schemas.openxmlformats.org/officeDocument/2006/relationships/slideLayout" Target="/ppt/slideLayouts/slideLayout1.xml" Id="R53460f6d2b96479d" /><Relationship Type="http://schemas.openxmlformats.org/officeDocument/2006/relationships/slideLayout" Target="/ppt/slideLayouts/slideLayout2.xml" Id="Re4ed848b707f483c" /><Relationship Type="http://schemas.openxmlformats.org/officeDocument/2006/relationships/slideLayout" Target="/ppt/slideLayouts/slideLayout3.xml" Id="R0e64e94caa0e452d" /><Relationship Type="http://schemas.openxmlformats.org/officeDocument/2006/relationships/slideLayout" Target="/ppt/slideLayouts/slideLayout4.xml" Id="R40b7854ca8714541" /><Relationship Type="http://schemas.openxmlformats.org/officeDocument/2006/relationships/slideLayout" Target="/ppt/slideLayouts/slideLayout5.xml" Id="R0c6044fbc5a649f0" /><Relationship Type="http://schemas.openxmlformats.org/officeDocument/2006/relationships/slideLayout" Target="/ppt/slideLayouts/slideLayout6.xml" Id="Ra8e4abe1627c41e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3460f6d2b96479d"/>
    <p:sldLayoutId xmlns:r="http://schemas.openxmlformats.org/officeDocument/2006/relationships" id="2147483650" r:id="Re4ed848b707f483c"/>
    <p:sldLayoutId xmlns:r="http://schemas.openxmlformats.org/officeDocument/2006/relationships" id="2147483651" r:id="R0e64e94caa0e452d"/>
    <p:sldLayoutId xmlns:r="http://schemas.openxmlformats.org/officeDocument/2006/relationships" id="2147483652" r:id="R40b7854ca8714541"/>
    <p:sldLayoutId xmlns:r="http://schemas.openxmlformats.org/officeDocument/2006/relationships" id="2147483653" r:id="R0c6044fbc5a649f0"/>
    <p:sldLayoutId xmlns:r="http://schemas.openxmlformats.org/officeDocument/2006/relationships" id="2147483654" r:id="Ra8e4abe1627c41e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802dcee599d4386" /><Relationship Type="http://schemas.openxmlformats.org/officeDocument/2006/relationships/image" Target="/ppt/media/image.png" Id="R66eb0fbb96384b1a" /><Relationship Type="http://schemas.openxmlformats.org/officeDocument/2006/relationships/notesSlide" Target="/ppt/notesSlides/notesSlide1.xml" Id="Rf8a06e99f7df43e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86b1da768bd401a" /><Relationship Type="http://schemas.openxmlformats.org/officeDocument/2006/relationships/notesSlide" Target="/ppt/notesSlides/notesSlide2.xml" Id="R671b84f8f09849a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221a06fafc44326" /><Relationship Type="http://schemas.openxmlformats.org/officeDocument/2006/relationships/notesSlide" Target="/ppt/notesSlides/notesSlide3.xml" Id="R34c366a325c5490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45f2588d3d642a5" /><Relationship Type="http://schemas.openxmlformats.org/officeDocument/2006/relationships/notesSlide" Target="/ppt/notesSlides/notesSlide4.xml" Id="R6dfcf39d02d94d1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f89a992e5264f28" /><Relationship Type="http://schemas.openxmlformats.org/officeDocument/2006/relationships/notesSlide" Target="/ppt/notesSlides/notesSlide5.xml" Id="R1b04400fd6ed453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d68cdf9a7e34c0d" /><Relationship Type="http://schemas.openxmlformats.org/officeDocument/2006/relationships/notesSlide" Target="/ppt/notesSlides/notesSlide6.xml" Id="R47e2cb82269e4d7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4f72e2a63fc4eda" /><Relationship Type="http://schemas.openxmlformats.org/officeDocument/2006/relationships/notesSlide" Target="/ppt/notesSlides/notesSlide7.xml" Id="R61e6fd51692a4e7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a3e36c441d04c4d" /><Relationship Type="http://schemas.openxmlformats.org/officeDocument/2006/relationships/notesSlide" Target="/ppt/notesSlides/notesSlide8.xml" Id="Rda0350b9f8524b7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cc83f9d86b64001" /><Relationship Type="http://schemas.openxmlformats.org/officeDocument/2006/relationships/notesSlide" Target="/ppt/notesSlides/notesSlide9.xml" Id="R283d7d74d4c8414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cfe5116fdf44371" /><Relationship Type="http://schemas.openxmlformats.org/officeDocument/2006/relationships/notesSlide" Target="/ppt/notesSlides/notesSlide10.xml" Id="R830469a61238429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b18bb5e15584ca0" /><Relationship Type="http://schemas.openxmlformats.org/officeDocument/2006/relationships/notesSlide" Target="/ppt/notesSlides/notesSlide11.xml" Id="R7c755958b1aa4457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e155f590c0d458e" /><Relationship Type="http://schemas.openxmlformats.org/officeDocument/2006/relationships/notesSlide" Target="/ppt/notesSlides/notesSlide12.xml" Id="Rf8133afa453a49c3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db5e0a428174ecd" /><Relationship Type="http://schemas.openxmlformats.org/officeDocument/2006/relationships/notesSlide" Target="/ppt/notesSlides/notesSlide13.xml" Id="R10a7d5048f8f4ef6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a8b23c8fc6e45ee" /><Relationship Type="http://schemas.openxmlformats.org/officeDocument/2006/relationships/notesSlide" Target="/ppt/notesSlides/notesSlide14.xml" Id="R580ae25cfd704e1a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27bed33c18441f8" /><Relationship Type="http://schemas.openxmlformats.org/officeDocument/2006/relationships/notesSlide" Target="/ppt/notesSlides/notesSlide15.xml" Id="Rd1c0138c856949de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2d81acffa674173" /><Relationship Type="http://schemas.openxmlformats.org/officeDocument/2006/relationships/notesSlide" Target="/ppt/notesSlides/notesSlide16.xml" Id="Rfc6114580d5e49e6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0ea43c83fd046b3" /><Relationship Type="http://schemas.openxmlformats.org/officeDocument/2006/relationships/notesSlide" Target="/ppt/notesSlides/notesSlide17.xml" Id="Rb5e9cb27bdd741c4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335a5081530467b" /><Relationship Type="http://schemas.openxmlformats.org/officeDocument/2006/relationships/notesSlide" Target="/ppt/notesSlides/notesSlide18.xml" Id="Re9e53155d2f44987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0c783b9ea5e43d0" /><Relationship Type="http://schemas.openxmlformats.org/officeDocument/2006/relationships/notesSlide" Target="/ppt/notesSlides/notesSlide19.xml" Id="Rb8df723e21f04f79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958d10de2fd4d1a" /><Relationship Type="http://schemas.openxmlformats.org/officeDocument/2006/relationships/notesSlide" Target="/ppt/notesSlides/notesSlide20.xml" Id="Rbdedd8a4992f49da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98567e386164ff9" /><Relationship Type="http://schemas.openxmlformats.org/officeDocument/2006/relationships/notesSlide" Target="/ppt/notesSlides/notesSlide21.xml" Id="R3f069c47b8b44295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0f9f7d168c14e89" /><Relationship Type="http://schemas.openxmlformats.org/officeDocument/2006/relationships/notesSlide" Target="/ppt/notesSlides/notesSlide22.xml" Id="R9f02f30c75244750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fa382c713eb4382" /><Relationship Type="http://schemas.openxmlformats.org/officeDocument/2006/relationships/hyperlink" Target="https://czm15053.github.io/ai-workflow-six-stages/" TargetMode="External" Id="Rc37fb1e1025d4030" /><Relationship Type="http://schemas.openxmlformats.org/officeDocument/2006/relationships/hyperlink" Target="https://docs.mcuboot.com/design.html" TargetMode="External" Id="R59c9597fd348463b" /><Relationship Type="http://schemas.openxmlformats.org/officeDocument/2006/relationships/hyperlink" Target="https://docs.mcuboot.com/imgtool.html" TargetMode="External" Id="Rf758aceb8b684397" /><Relationship Type="http://schemas.openxmlformats.org/officeDocument/2006/relationships/notesSlide" Target="/ppt/notesSlides/notesSlide23.xml" Id="Rc28fa26278a241b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7F9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嵌入式研发实践">
            <a:extLst xmlns:a="http://schemas.openxmlformats.org/drawingml/2006/main">
              <a:ext uri="{FF2B5EF4-FFF2-40B4-BE49-F238E27FC236}">
                <a16:creationId xmlns:a16="http://schemas.microsoft.com/office/drawing/2014/main" id="{5C1FA504-BDF7-49B0-8985-57FC7DBE1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85800"/>
            <a:ext cx="6572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87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87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87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87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87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87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87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87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87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87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rPr>
              <a:t>嵌入式研发实践</a:t>
            </a:r>
          </a:p>
        </p:txBody>
      </p:sp>
      <p:sp>
        <p:nvSpPr>
          <p:cNvPr id="3" name="AI 协作开发&#10;六阶段工作流">
            <a:extLst xmlns:a="http://schemas.openxmlformats.org/drawingml/2006/main">
              <a:ext uri="{FF2B5EF4-FFF2-40B4-BE49-F238E27FC236}">
                <a16:creationId xmlns:a16="http://schemas.microsoft.com/office/drawing/2014/main" id="{A8E82A5A-FC72-4A4D-B7CD-2AFE77192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19275"/>
            <a:ext cx="7572375" cy="1752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1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51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51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51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51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51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51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51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51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51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51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1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rPr>
              <a:t>AI 协作开发</a:t>
            </a:r>
          </a:p>
          <a:p xmlns:a="http://schemas.openxmlformats.org/drawingml/2006/main">
            <a:pPr algn="l">
              <a:defRPr sz="51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1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rPr>
              <a:t>六阶段工作流</a:t>
            </a:r>
          </a:p>
        </p:txBody>
      </p:sp>
      <p:sp>
        <p:nvSpPr>
          <p:cNvPr id="4" name="以工业采集终端远程固件升级为例">
            <a:extLst xmlns:a="http://schemas.openxmlformats.org/drawingml/2006/main">
              <a:ext uri="{FF2B5EF4-FFF2-40B4-BE49-F238E27FC236}">
                <a16:creationId xmlns:a16="http://schemas.microsoft.com/office/drawing/2014/main" id="{FA9A0EDE-78A2-4B65-B6AE-7055326DD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010025"/>
            <a:ext cx="7048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1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rPr>
              <a:t>以工业采集终端远程固件升级为例</a:t>
            </a:r>
          </a:p>
        </p:txBody>
      </p:sp>
      <p:sp>
        <p:nvSpPr>
          <p:cNvPr id="5" name="需求澄清  /  方案设计  /  任务规划&#10;实现执行  /  ">
            <a:extLst xmlns:a="http://schemas.openxmlformats.org/drawingml/2006/main">
              <a:ext uri="{FF2B5EF4-FFF2-40B4-BE49-F238E27FC236}">
                <a16:creationId xmlns:a16="http://schemas.microsoft.com/office/drawing/2014/main" id="{8487C910-A26B-4850-8371-CA71E93C8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962525"/>
            <a:ext cx="7048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8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8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8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8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8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8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8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8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8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rPr>
              <a:t>需求澄清  /  方案设计  /  任务规划</a:t>
            </a:r>
          </a:p>
          <a:p xmlns:a="http://schemas.openxmlformats.org/drawingml/2006/main">
            <a:pPr algn="l">
              <a:defRPr sz="18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rPr>
              <a:t>实现执行  /  验证审查  /  交付沉淀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B55B0B-C27D-4E9B-AC29-138505B433C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6eb0fbb96384b1a"/>
          <a:stretch xmlns:a="http://schemas.openxmlformats.org/drawingml/2006/main"/>
        </p:blipFill>
        <p:spPr>
          <a:xfrm xmlns:a="http://schemas.openxmlformats.org/drawingml/2006/main">
            <a:off x="8467725" y="687161"/>
            <a:ext cx="2571750" cy="5102679"/>
          </a:xfrm>
          <a:prstGeom xmlns:a="http://schemas.openxmlformats.org/drawingml/2006/main" prst="rect">
            <a:avLst/>
          </a:prstGeom>
        </p:spPr>
      </p:pic>
      <p:sp>
        <p:nvSpPr>
          <p:cNvPr id="7" name="方法框架改编自 czm 的六阶段工作流文章">
            <a:extLst xmlns:a="http://schemas.openxmlformats.org/drawingml/2006/main">
              <a:ext uri="{FF2B5EF4-FFF2-40B4-BE49-F238E27FC236}">
                <a16:creationId xmlns:a16="http://schemas.microsoft.com/office/drawing/2014/main" id="{581B506C-FEAA-4D95-837F-CC57F50F2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67450"/>
            <a:ext cx="809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35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35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35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35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35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35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35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35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35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rPr>
              <a:t>方法框架改编自 czm 的六阶段工作流文章</a:t>
            </a:r>
          </a:p>
        </p:txBody>
      </p:sp>
    </p:spTree>
    <p:extLst>
      <p:ext uri="{BB962C8B-B14F-4D97-AF65-F5344CB8AC3E}">
        <p14:creationId xmlns:p14="http://schemas.microsoft.com/office/powerpoint/2010/main" val="199447922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9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流程导读">
            <a:extLst xmlns:a="http://schemas.openxmlformats.org/drawingml/2006/main">
              <a:ext uri="{FF2B5EF4-FFF2-40B4-BE49-F238E27FC236}">
                <a16:creationId xmlns:a16="http://schemas.microsoft.com/office/drawing/2014/main" id="{9B40027C-2EE1-493B-BAC0-7E08E532A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rPr>
              <a:t>流程导读</a:t>
            </a:r>
          </a:p>
        </p:txBody>
      </p:sp>
      <p:sp>
        <p:nvSpPr>
          <p:cNvPr id="3" name="六阶段说明">
            <a:extLst xmlns:a="http://schemas.openxmlformats.org/drawingml/2006/main">
              <a:ext uri="{FF2B5EF4-FFF2-40B4-BE49-F238E27FC236}">
                <a16:creationId xmlns:a16="http://schemas.microsoft.com/office/drawing/2014/main" id="{A51195DB-948E-4712-8CC9-368878F35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rPr>
              <a:t>六阶段说明</a:t>
            </a:r>
          </a:p>
        </p:txBody>
      </p:sp>
      <p:sp>
        <p:nvSpPr>
          <p:cNvPr id="4" name="01  需求澄清 / Brainstorm">
            <a:extLst xmlns:a="http://schemas.openxmlformats.org/drawingml/2006/main">
              <a:ext uri="{FF2B5EF4-FFF2-40B4-BE49-F238E27FC236}">
                <a16:creationId xmlns:a16="http://schemas.microsoft.com/office/drawing/2014/main" id="{84029D07-2302-4C6D-BAB7-70000365B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5010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rPr>
              <a:t>01  需求澄清 / Brainstorm</a:t>
            </a:r>
          </a:p>
        </p:txBody>
      </p:sp>
      <p:sp>
        <p:nvSpPr>
          <p:cNvPr id="5" name="明确目标、使用场景与边界，&#10;把关键取舍确认下来。">
            <a:extLst xmlns:a="http://schemas.openxmlformats.org/drawingml/2006/main">
              <a:ext uri="{FF2B5EF4-FFF2-40B4-BE49-F238E27FC236}">
                <a16:creationId xmlns:a16="http://schemas.microsoft.com/office/drawing/2014/main" id="{95F2B624-206D-407B-91E0-7254CF0F4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76475"/>
            <a:ext cx="50101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rPr>
              <a:t>明确目标、使用场景与边界，</a:t>
            </a:r>
          </a:p>
          <a:p xmlns:a="http://schemas.openxmlformats.org/drawingml/2006/main">
            <a: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rPr>
              <a:t>把关键取舍确认下来。</a:t>
            </a:r>
          </a:p>
        </p:txBody>
      </p:sp>
      <p:sp>
        <p:nvSpPr>
          <p:cNvPr id="6" name="02  方案设计 / Design">
            <a:extLst xmlns:a="http://schemas.openxmlformats.org/drawingml/2006/main">
              <a:ext uri="{FF2B5EF4-FFF2-40B4-BE49-F238E27FC236}">
                <a16:creationId xmlns:a16="http://schemas.microsoft.com/office/drawing/2014/main" id="{F32D36A6-A1D3-4222-AD6C-BBF5830BC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1809750"/>
            <a:ext cx="5010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rPr>
              <a:t>02  方案设计 / Design</a:t>
            </a:r>
          </a:p>
        </p:txBody>
      </p:sp>
      <p:sp>
        <p:nvSpPr>
          <p:cNvPr id="7" name="定义模块、接口和数据流，&#10;说明实现方式与验证入口。">
            <a:extLst xmlns:a="http://schemas.openxmlformats.org/drawingml/2006/main">
              <a:ext uri="{FF2B5EF4-FFF2-40B4-BE49-F238E27FC236}">
                <a16:creationId xmlns:a16="http://schemas.microsoft.com/office/drawing/2014/main" id="{7CD8D79A-046F-4384-8738-26072F892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2276475"/>
            <a:ext cx="50101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rPr>
              <a:t>定义模块、接口和数据流，</a:t>
            </a:r>
          </a:p>
          <a:p xmlns:a="http://schemas.openxmlformats.org/drawingml/2006/main">
            <a: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rPr>
              <a:t>说明实现方式与验证入口。</a:t>
            </a:r>
          </a:p>
        </p:txBody>
      </p:sp>
      <p:sp>
        <p:nvSpPr>
          <p:cNvPr id="8" name="03  任务规划 / Plan">
            <a:extLst xmlns:a="http://schemas.openxmlformats.org/drawingml/2006/main">
              <a:ext uri="{FF2B5EF4-FFF2-40B4-BE49-F238E27FC236}">
                <a16:creationId xmlns:a16="http://schemas.microsoft.com/office/drawing/2014/main" id="{5824B91F-EDF7-40EB-A7D1-F6BE1E98D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48025"/>
            <a:ext cx="5010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rPr>
              <a:t>03  任务规划 / Plan</a:t>
            </a:r>
          </a:p>
        </p:txBody>
      </p:sp>
      <p:sp>
        <p:nvSpPr>
          <p:cNvPr id="9" name="拆成可独立验证的小任务，&#10;标出依赖与每项完成标准。">
            <a:extLst xmlns:a="http://schemas.openxmlformats.org/drawingml/2006/main">
              <a:ext uri="{FF2B5EF4-FFF2-40B4-BE49-F238E27FC236}">
                <a16:creationId xmlns:a16="http://schemas.microsoft.com/office/drawing/2014/main" id="{0E9516FB-01C0-41D5-A5E8-9F434F833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14750"/>
            <a:ext cx="50101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rPr>
              <a:t>拆成可独立验证的小任务，</a:t>
            </a:r>
          </a:p>
          <a:p xmlns:a="http://schemas.openxmlformats.org/drawingml/2006/main">
            <a: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rPr>
              <a:t>标出依赖与每项完成标准。</a:t>
            </a:r>
          </a:p>
        </p:txBody>
      </p:sp>
      <p:sp>
        <p:nvSpPr>
          <p:cNvPr id="10" name="04  实现执行 / Execute">
            <a:extLst xmlns:a="http://schemas.openxmlformats.org/drawingml/2006/main">
              <a:ext uri="{FF2B5EF4-FFF2-40B4-BE49-F238E27FC236}">
                <a16:creationId xmlns:a16="http://schemas.microsoft.com/office/drawing/2014/main" id="{1F28A156-FE92-4D65-BD9F-2CED1689A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3248025"/>
            <a:ext cx="5010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rPr>
              <a:t>04  实现执行 / Execute</a:t>
            </a:r>
          </a:p>
        </p:txBody>
      </p:sp>
      <p:sp>
        <p:nvSpPr>
          <p:cNvPr id="11" name="按任务小步实现并及时测试，&#10;每次修改保留当次反馈。">
            <a:extLst xmlns:a="http://schemas.openxmlformats.org/drawingml/2006/main">
              <a:ext uri="{FF2B5EF4-FFF2-40B4-BE49-F238E27FC236}">
                <a16:creationId xmlns:a16="http://schemas.microsoft.com/office/drawing/2014/main" id="{7570EB12-14B3-4CD7-966A-16A7D938C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3714750"/>
            <a:ext cx="50101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rPr>
              <a:t>按任务小步实现并及时测试，</a:t>
            </a:r>
          </a:p>
          <a:p xmlns:a="http://schemas.openxmlformats.org/drawingml/2006/main">
            <a: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rPr>
              <a:t>每次修改保留当次反馈。</a:t>
            </a:r>
          </a:p>
        </p:txBody>
      </p:sp>
      <p:sp>
        <p:nvSpPr>
          <p:cNvPr id="12" name="05  验证审查 / Verify">
            <a:extLst xmlns:a="http://schemas.openxmlformats.org/drawingml/2006/main">
              <a:ext uri="{FF2B5EF4-FFF2-40B4-BE49-F238E27FC236}">
                <a16:creationId xmlns:a16="http://schemas.microsoft.com/office/drawing/2014/main" id="{0FE633D1-1A3C-41DF-AD24-07FFFCCFD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86300"/>
            <a:ext cx="5010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rPr>
              <a:t>05  验证审查 / Verify</a:t>
            </a:r>
          </a:p>
        </p:txBody>
      </p:sp>
      <p:sp>
        <p:nvSpPr>
          <p:cNvPr id="13" name="对照需求检查测试与审查证据，&#10;确认功能、边界和硬件行为。">
            <a:extLst xmlns:a="http://schemas.openxmlformats.org/drawingml/2006/main">
              <a:ext uri="{FF2B5EF4-FFF2-40B4-BE49-F238E27FC236}">
                <a16:creationId xmlns:a16="http://schemas.microsoft.com/office/drawing/2014/main" id="{E2B057BD-C40D-4F07-885D-A366C172F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53025"/>
            <a:ext cx="50101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rPr>
              <a:t>对照需求检查测试与审查证据，</a:t>
            </a:r>
          </a:p>
          <a:p xmlns:a="http://schemas.openxmlformats.org/drawingml/2006/main">
            <a: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rPr>
              <a:t>确认功能、边界和硬件行为。</a:t>
            </a:r>
          </a:p>
        </p:txBody>
      </p:sp>
      <p:sp>
        <p:nvSpPr>
          <p:cNvPr id="14" name="06  交付沉淀 / Ship">
            <a:extLst xmlns:a="http://schemas.openxmlformats.org/drawingml/2006/main">
              <a:ext uri="{FF2B5EF4-FFF2-40B4-BE49-F238E27FC236}">
                <a16:creationId xmlns:a16="http://schemas.microsoft.com/office/drawing/2014/main" id="{0085CECF-A570-4D27-BEA8-BEAC52762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4686300"/>
            <a:ext cx="5010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rPr>
              <a:t>06  交付沉淀 / Ship</a:t>
            </a:r>
          </a:p>
        </p:txBody>
      </p:sp>
      <p:sp>
        <p:nvSpPr>
          <p:cNvPr id="15" name="完成发布、恢复和交接安排，&#10;把版本证据与经验留下来。">
            <a:extLst xmlns:a="http://schemas.openxmlformats.org/drawingml/2006/main">
              <a:ext uri="{FF2B5EF4-FFF2-40B4-BE49-F238E27FC236}">
                <a16:creationId xmlns:a16="http://schemas.microsoft.com/office/drawing/2014/main" id="{156D6E74-D70D-4B09-B78C-E7A035256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5153025"/>
            <a:ext cx="50101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rPr>
              <a:t>完成发布、恢复和交接安排，</a:t>
            </a:r>
          </a:p>
          <a:p xmlns:a="http://schemas.openxmlformats.org/drawingml/2006/main">
            <a: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rPr>
              <a:t>把版本证据与经验留下来。</a:t>
            </a:r>
          </a:p>
        </p:txBody>
      </p:sp>
      <p:sp>
        <p:nvSpPr>
          <p:cNvPr id="16" name="六阶段可以往返。发现需求或设计问题时，回到对应阶段修正。">
            <a:extLst xmlns:a="http://schemas.openxmlformats.org/drawingml/2006/main">
              <a:ext uri="{FF2B5EF4-FFF2-40B4-BE49-F238E27FC236}">
                <a16:creationId xmlns:a16="http://schemas.microsoft.com/office/drawing/2014/main" id="{A60F3D5D-B52A-46DE-A583-DB23AE6F6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0"/>
            <a:ext cx="10077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rPr>
              <a:t>六阶段可以往返。发现需求或设计问题时，回到对应阶段修正。</a:t>
            </a:r>
          </a:p>
        </p:txBody>
      </p:sp>
      <p:sp>
        <p:nvSpPr>
          <p:cNvPr id="17" name="02">
            <a:extLst xmlns:a="http://schemas.openxmlformats.org/drawingml/2006/main">
              <a:ext uri="{FF2B5EF4-FFF2-40B4-BE49-F238E27FC236}">
                <a16:creationId xmlns:a16="http://schemas.microsoft.com/office/drawing/2014/main" id="{8B995711-EB01-49FD-AF43-0404264CF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9950" y="6362700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38308474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10223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开场案例">
            <a:extLst xmlns:a="http://schemas.openxmlformats.org/drawingml/2006/main">
              <a:ext uri="{FF2B5EF4-FFF2-40B4-BE49-F238E27FC236}">
                <a16:creationId xmlns:a16="http://schemas.microsoft.com/office/drawing/2014/main" id="{0EC2A132-B80C-4834-8C87-09BE4BB31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500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500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500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500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500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500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500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500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500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rPr>
              <a:t>开场案例</a:t>
            </a:r>
          </a:p>
        </p:txBody>
      </p:sp>
      <p:sp>
        <p:nvSpPr>
          <p:cNvPr id="3" name="一次升级成功，还不能证明可交付">
            <a:extLst xmlns:a="http://schemas.openxmlformats.org/drawingml/2006/main">
              <a:ext uri="{FF2B5EF4-FFF2-40B4-BE49-F238E27FC236}">
                <a16:creationId xmlns:a16="http://schemas.microsoft.com/office/drawing/2014/main" id="{5C1A820B-1354-44D7-B243-7DED89EDC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一次升级成功，还不能证明可交付</a:t>
            </a:r>
          </a:p>
        </p:txBody>
      </p:sp>
      <p:sp>
        <p:nvSpPr>
          <p:cNvPr id="4" name="02">
            <a:extLst xmlns:a="http://schemas.openxmlformats.org/drawingml/2006/main">
              <a:ext uri="{FF2B5EF4-FFF2-40B4-BE49-F238E27FC236}">
                <a16:creationId xmlns:a16="http://schemas.microsoft.com/office/drawing/2014/main" id="{0C029150-FB27-4C6D-8959-491BAF390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9950" y="6362700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BCD0E6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defRPr sz="1275" b="0">
                <a:solidFill>
                  <a:srgbClr val="BCD0E6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defRPr sz="1275" b="0">
                <a:solidFill>
                  <a:srgbClr val="BCD0E6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defRPr sz="1275" b="0">
                <a:solidFill>
                  <a:srgbClr val="BCD0E6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defRPr sz="1275" b="0">
                <a:solidFill>
                  <a:srgbClr val="BCD0E6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defRPr sz="1275" b="0">
                <a:solidFill>
                  <a:srgbClr val="BCD0E6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defRPr sz="1275" b="0">
                <a:solidFill>
                  <a:srgbClr val="BCD0E6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defRPr sz="1275" b="0">
                <a:solidFill>
                  <a:srgbClr val="BCD0E6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defRPr sz="1275" b="0">
                <a:solidFill>
                  <a:srgbClr val="BCD0E6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defRPr sz="1275" b="0">
                <a:solidFill>
                  <a:srgbClr val="BCD0E6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defRPr sz="1275" b="0">
                <a:solidFill>
                  <a:srgbClr val="BCD0E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BCD0E6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5" name="“给采集终端&#10;加一个 OTA 功能。”">
            <a:extLst xmlns:a="http://schemas.openxmlformats.org/drawingml/2006/main">
              <a:ext uri="{FF2B5EF4-FFF2-40B4-BE49-F238E27FC236}">
                <a16:creationId xmlns:a16="http://schemas.microsoft.com/office/drawing/2014/main" id="{584530B7-231E-4BB1-93EC-807180E47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52625"/>
            <a:ext cx="5905500" cy="1276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“给采集终端</a:t>
            </a:r>
          </a:p>
          <a:p xmlns:a="http://schemas.openxmlformats.org/drawingml/2006/main">
            <a:pPr algn="l">
              <a:defRPr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加一个 OTA 功能。”</a:t>
            </a:r>
          </a:p>
        </p:txBody>
      </p:sp>
      <p:sp>
        <p:nvSpPr>
          <p:cNvPr id="6" name="理想路径很快跑通。&#10;现场风险藏在中断、掉电和旧版本里。">
            <a:extLst xmlns:a="http://schemas.openxmlformats.org/drawingml/2006/main">
              <a:ext uri="{FF2B5EF4-FFF2-40B4-BE49-F238E27FC236}">
                <a16:creationId xmlns:a16="http://schemas.microsoft.com/office/drawing/2014/main" id="{964E7813-5B23-45D7-8402-47CAA5F32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762375"/>
            <a:ext cx="5619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BCD0E6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75" b="0">
                <a:solidFill>
                  <a:srgbClr val="BCD0E6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75" b="0">
                <a:solidFill>
                  <a:srgbClr val="BCD0E6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75" b="0">
                <a:solidFill>
                  <a:srgbClr val="BCD0E6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75" b="0">
                <a:solidFill>
                  <a:srgbClr val="BCD0E6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75" b="0">
                <a:solidFill>
                  <a:srgbClr val="BCD0E6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75" b="0">
                <a:solidFill>
                  <a:srgbClr val="BCD0E6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75" b="0">
                <a:solidFill>
                  <a:srgbClr val="BCD0E6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75" b="0">
                <a:solidFill>
                  <a:srgbClr val="BCD0E6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75" b="0">
                <a:solidFill>
                  <a:srgbClr val="BCD0E6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175" b="0">
                <a:solidFill>
                  <a:srgbClr val="BCD0E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BCD0E6"/>
                </a:solidFill>
                <a:latin typeface="Microsoft YaHei"/>
                <a:ea typeface="Microsoft YaHei"/>
                <a:cs typeface="Microsoft YaHei"/>
              </a:rPr>
              <a:t>理想路径很快跑通。</a:t>
            </a:r>
          </a:p>
          <a:p xmlns:a="http://schemas.openxmlformats.org/drawingml/2006/main">
            <a:pPr algn="l">
              <a:defRPr sz="2175" b="0">
                <a:solidFill>
                  <a:srgbClr val="BCD0E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BCD0E6"/>
                </a:solidFill>
                <a:latin typeface="Microsoft YaHei"/>
                <a:ea typeface="Microsoft YaHei"/>
                <a:cs typeface="Microsoft YaHei"/>
              </a:rPr>
              <a:t>现场风险藏在中断、掉电和旧版本里。</a:t>
            </a:r>
          </a:p>
        </p:txBody>
      </p:sp>
      <p:sp>
        <p:nvSpPr>
          <p:cNvPr id="7" name="下载完成">
            <a:extLst xmlns:a="http://schemas.openxmlformats.org/drawingml/2006/main">
              <a:ext uri="{FF2B5EF4-FFF2-40B4-BE49-F238E27FC236}">
                <a16:creationId xmlns:a16="http://schemas.microsoft.com/office/drawing/2014/main" id="{8B4D18A6-D9C9-45C0-A86E-A8C090049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2047875"/>
            <a:ext cx="3810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75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75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75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75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75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75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75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75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75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rPr>
              <a:t>下载完成</a:t>
            </a:r>
          </a:p>
        </p:txBody>
      </p:sp>
      <p:sp>
        <p:nvSpPr>
          <p:cNvPr id="8" name="掉电后，记录的进度与 Flash 内容不一致">
            <a:extLst xmlns:a="http://schemas.openxmlformats.org/drawingml/2006/main">
              <a:ext uri="{FF2B5EF4-FFF2-40B4-BE49-F238E27FC236}">
                <a16:creationId xmlns:a16="http://schemas.microsoft.com/office/drawing/2014/main" id="{26C47B45-E027-43DD-B2F0-63F00233C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2486025"/>
            <a:ext cx="423862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87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87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87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87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87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87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87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87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87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掉电后，记录的进度与 Flash 内容不一致</a:t>
            </a:r>
          </a:p>
        </p:txBody>
      </p:sp>
      <p:sp>
        <p:nvSpPr>
          <p:cNvPr id="9" name="启动正常">
            <a:extLst xmlns:a="http://schemas.openxmlformats.org/drawingml/2006/main">
              <a:ext uri="{FF2B5EF4-FFF2-40B4-BE49-F238E27FC236}">
                <a16:creationId xmlns:a16="http://schemas.microsoft.com/office/drawing/2014/main" id="{2853D571-B5D0-4063-8193-C457D224D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3286125"/>
            <a:ext cx="3810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75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75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75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75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75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75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75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75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75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rPr>
              <a:t>启动正常</a:t>
            </a:r>
          </a:p>
        </p:txBody>
      </p:sp>
      <p:sp>
        <p:nvSpPr>
          <p:cNvPr id="10" name="自检还没完成，程序已经确认新固件">
            <a:extLst xmlns:a="http://schemas.openxmlformats.org/drawingml/2006/main">
              <a:ext uri="{FF2B5EF4-FFF2-40B4-BE49-F238E27FC236}">
                <a16:creationId xmlns:a16="http://schemas.microsoft.com/office/drawing/2014/main" id="{7C759390-FF9F-44CC-B414-1AC7385F4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3724275"/>
            <a:ext cx="423862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87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87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87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87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87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87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87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87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87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自检还没完成，程序已经确认新固件</a:t>
            </a:r>
          </a:p>
        </p:txBody>
      </p:sp>
      <p:sp>
        <p:nvSpPr>
          <p:cNvPr id="11" name="单测通过">
            <a:extLst xmlns:a="http://schemas.openxmlformats.org/drawingml/2006/main">
              <a:ext uri="{FF2B5EF4-FFF2-40B4-BE49-F238E27FC236}">
                <a16:creationId xmlns:a16="http://schemas.microsoft.com/office/drawing/2014/main" id="{8FD1BD2B-7364-42CA-B617-18224A683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4524375"/>
            <a:ext cx="3810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75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75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75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75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75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75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75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75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75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rPr>
              <a:t>单测通过</a:t>
            </a:r>
          </a:p>
        </p:txBody>
      </p:sp>
      <p:sp>
        <p:nvSpPr>
          <p:cNvPr id="12" name="擦写 Flash 时，采样任务错过截止时间">
            <a:extLst xmlns:a="http://schemas.openxmlformats.org/drawingml/2006/main">
              <a:ext uri="{FF2B5EF4-FFF2-40B4-BE49-F238E27FC236}">
                <a16:creationId xmlns:a16="http://schemas.microsoft.com/office/drawing/2014/main" id="{F8159FBA-0DE4-4C38-809F-EDEC4EEE7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4962525"/>
            <a:ext cx="423862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87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87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87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87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87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87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87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87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87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擦写 Flash 时，采样任务错过截止时间</a:t>
            </a:r>
          </a:p>
        </p:txBody>
      </p:sp>
      <p:sp>
        <p:nvSpPr>
          <p:cNvPr id="13" name="教学情景：以下六阶段逐步把这些风险变成可检查的约束。">
            <a:extLst xmlns:a="http://schemas.openxmlformats.org/drawingml/2006/main">
              <a:ext uri="{FF2B5EF4-FFF2-40B4-BE49-F238E27FC236}">
                <a16:creationId xmlns:a16="http://schemas.microsoft.com/office/drawing/2014/main" id="{122C2E28-C405-4BDA-A52C-CCA30AC59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0"/>
            <a:ext cx="10077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BCD0E6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500" b="0">
                <a:solidFill>
                  <a:srgbClr val="BCD0E6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500" b="0">
                <a:solidFill>
                  <a:srgbClr val="BCD0E6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500" b="0">
                <a:solidFill>
                  <a:srgbClr val="BCD0E6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500" b="0">
                <a:solidFill>
                  <a:srgbClr val="BCD0E6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500" b="0">
                <a:solidFill>
                  <a:srgbClr val="BCD0E6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500" b="0">
                <a:solidFill>
                  <a:srgbClr val="BCD0E6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500" b="0">
                <a:solidFill>
                  <a:srgbClr val="BCD0E6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500" b="0">
                <a:solidFill>
                  <a:srgbClr val="BCD0E6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500" b="0">
                <a:solidFill>
                  <a:srgbClr val="BCD0E6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BCD0E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BCD0E6"/>
                </a:solidFill>
                <a:latin typeface="Microsoft YaHei"/>
                <a:ea typeface="Microsoft YaHei"/>
                <a:cs typeface="Microsoft YaHei"/>
              </a:rPr>
              <a:t>教学情景：以下六阶段逐步把这些风险变成可检查的约束。</a:t>
            </a:r>
          </a:p>
        </p:txBody>
      </p:sp>
    </p:spTree>
    <p:extLst>
      <p:ext uri="{BB962C8B-B14F-4D97-AF65-F5344CB8AC3E}">
        <p14:creationId xmlns:p14="http://schemas.microsoft.com/office/powerpoint/2010/main" val="175563286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9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流程总览">
            <a:extLst xmlns:a="http://schemas.openxmlformats.org/drawingml/2006/main">
              <a:ext uri="{FF2B5EF4-FFF2-40B4-BE49-F238E27FC236}">
                <a16:creationId xmlns:a16="http://schemas.microsoft.com/office/drawing/2014/main" id="{92603E2C-7F6E-466A-AB1C-49438350B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rPr>
              <a:t>流程总览</a:t>
            </a:r>
          </a:p>
        </p:txBody>
      </p:sp>
      <p:sp>
        <p:nvSpPr>
          <p:cNvPr id="3" name="六阶段的产物与放行条件">
            <a:extLst xmlns:a="http://schemas.openxmlformats.org/drawingml/2006/main">
              <a:ext uri="{FF2B5EF4-FFF2-40B4-BE49-F238E27FC236}">
                <a16:creationId xmlns:a16="http://schemas.microsoft.com/office/drawing/2014/main" id="{15C08A9E-A03C-46EF-A9C4-773FA97AC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rPr>
              <a:t>六阶段的产物与放行条件</a:t>
            </a:r>
          </a:p>
        </p:txBody>
      </p:sp>
      <p:sp>
        <p:nvSpPr>
          <p:cNvPr id="4" name="03">
            <a:extLst xmlns:a="http://schemas.openxmlformats.org/drawingml/2006/main">
              <a:ext uri="{FF2B5EF4-FFF2-40B4-BE49-F238E27FC236}">
                <a16:creationId xmlns:a16="http://schemas.microsoft.com/office/drawing/2014/main" id="{37782C69-CB43-4D2C-B6C4-BDE7E596A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9950" y="6362700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16372D-4500-4F2D-B1D8-149975867E0B}"/>
              </a:ext>
            </a:extLst>
          </p:cNvPr>
          <p:cNvGraphicFramePr/>
          <p:nvPr/>
        </p:nvGraphicFramePr>
        <p:xfrm>
          <a:off xmlns:a="http://schemas.openxmlformats.org/drawingml/2006/main" x="685800" y="1762125"/>
          <a:ext xmlns:a="http://schemas.openxmlformats.org/drawingml/2006/main" cx="10820400" cy="411480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1962150"/>
                <a:gridCol w="3048000"/>
                <a:gridCol w="2914650"/>
                <a:gridCol w="2895600"/>
              </a:tblGrid>
              <a:tr h="485775"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613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阶段</a:t>
                      </a:r>
                    </a:p>
                  </a:txBody>
                  <a:tcPr marL="133350" marR="133350" marT="95250" marB="76200" anchor="ctr">
                    <a:lnL w="9525">
                      <a:solidFill>
                        <a:srgbClr val="DCE4EE"/>
                      </a:solidFill>
                      <a:prstDash val="solid"/>
                    </a:lnL>
                    <a:lnR w="9525">
                      <a:solidFill>
                        <a:srgbClr val="DCE4EE"/>
                      </a:solidFill>
                      <a:prstDash val="solid"/>
                    </a:lnR>
                    <a:lnT w="9525">
                      <a:solidFill>
                        <a:srgbClr val="DCE4EE"/>
                      </a:solidFill>
                      <a:prstDash val="solid"/>
                    </a:lnT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10223A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613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本案例要控制的风险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T w="9525">
                      <a:solidFill>
                        <a:srgbClr val="DCE4EE"/>
                      </a:solidFill>
                      <a:prstDash val="solid"/>
                    </a:lnT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10223A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613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主要产物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T w="9525">
                      <a:solidFill>
                        <a:srgbClr val="DCE4EE"/>
                      </a:solidFill>
                      <a:prstDash val="solid"/>
                    </a:lnT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10223A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613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进入下一步的条件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T w="9525">
                      <a:solidFill>
                        <a:srgbClr val="DCE4EE"/>
                      </a:solidFill>
                      <a:prstDash val="solid"/>
                    </a:lnT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10223A"/>
                    </a:solidFill>
                  </a:tcPr>
                </a:tc>
              </a:tr>
              <a:tr h="604838"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688" b="1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Brainstorm</a:t>
                      </a:r>
                    </a:p>
                  </a:txBody>
                  <a:tcPr marL="133350" marR="133350" marT="95250" marB="76200" anchor="ctr">
                    <a:lnL w="9525">
                      <a:solidFill>
                        <a:srgbClr val="DCE4EE"/>
                      </a:solidFill>
                      <a:prstDash val="solid"/>
                    </a:lnL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688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升级边界与停机约定不清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688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需求规则、决策记录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688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产品与研发确认关键取舍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4838"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688" b="1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Design</a:t>
                      </a:r>
                    </a:p>
                  </a:txBody>
                  <a:tcPr marL="133350" marR="133350" marT="95250" marB="76200" anchor="ctr">
                    <a:lnL w="9525">
                      <a:solidFill>
                        <a:srgbClr val="DCE4EE"/>
                      </a:solidFill>
                      <a:prstDash val="solid"/>
                    </a:lnL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688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分区、状态与恢复责任不清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688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方案、状态表、测试入口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688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硬件约束和恢复路径可行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</a:tr>
              <a:tr h="604838"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688" b="1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Plan</a:t>
                      </a:r>
                    </a:p>
                  </a:txBody>
                  <a:tcPr marL="133350" marR="133350" marT="95250" marB="76200" anchor="ctr">
                    <a:lnL w="9525">
                      <a:solidFill>
                        <a:srgbClr val="DCE4EE"/>
                      </a:solidFill>
                      <a:prstDash val="solid"/>
                    </a:lnL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688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任务过大，无法独立验收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688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切片任务、依赖关系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688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每项任务都有完成证据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4838"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688" b="1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Execute</a:t>
                      </a:r>
                    </a:p>
                  </a:txBody>
                  <a:tcPr marL="133350" marR="133350" marT="95250" marB="76200" anchor="ctr">
                    <a:lnL w="9525">
                      <a:solidFill>
                        <a:srgbClr val="DCE4EE"/>
                      </a:solidFill>
                      <a:prstDash val="solid"/>
                    </a:lnL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688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大批修改后才发现问题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688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小步修改、当次测试记录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688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当前切片取得新证据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</a:tr>
              <a:tr h="604838"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688" b="1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Verify</a:t>
                      </a:r>
                    </a:p>
                  </a:txBody>
                  <a:tcPr marL="133350" marR="133350" marT="95250" marB="76200" anchor="ctr">
                    <a:lnL w="9525">
                      <a:solidFill>
                        <a:srgbClr val="DCE4EE"/>
                      </a:solidFill>
                      <a:prstDash val="solid"/>
                    </a:lnL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688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测试入口漏掉真实风险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688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真机报告、两类审查结论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688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阻塞问题关闭或退回修复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4838"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688" b="1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Ship</a:t>
                      </a:r>
                    </a:p>
                  </a:txBody>
                  <a:tcPr marL="133350" marR="133350" marT="95250" marB="76200" anchor="ctr">
                    <a:lnL w="9525">
                      <a:solidFill>
                        <a:srgbClr val="DCE4EE"/>
                      </a:solidFill>
                      <a:prstDash val="solid"/>
                    </a:lnL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688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发布后无法恢复或接手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688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发布包、回退方案、交接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688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责任人与接续路径明确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</a:tr>
            </a:tbl>
          </a:graphicData>
        </a:graphic>
      </p:graphicFrame>
      <p:sp>
        <p:nvSpPr>
          <p:cNvPr id="6" name="阶段可以往返：分区不满足要求时回到设计，真机证据不足时回到执行。">
            <a:extLst xmlns:a="http://schemas.openxmlformats.org/drawingml/2006/main">
              <a:ext uri="{FF2B5EF4-FFF2-40B4-BE49-F238E27FC236}">
                <a16:creationId xmlns:a16="http://schemas.microsoft.com/office/drawing/2014/main" id="{98112EDB-0B36-47F7-974B-FAF041F21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0"/>
            <a:ext cx="10077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rPr>
              <a:t>阶段可以往返：分区不满足要求时回到设计，真机证据不足时回到执行。</a:t>
            </a:r>
          </a:p>
        </p:txBody>
      </p:sp>
    </p:spTree>
    <p:extLst>
      <p:ext uri="{BB962C8B-B14F-4D97-AF65-F5344CB8AC3E}">
        <p14:creationId xmlns:p14="http://schemas.microsoft.com/office/powerpoint/2010/main" val="159242150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9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教学项目">
            <a:extLst xmlns:a="http://schemas.openxmlformats.org/drawingml/2006/main">
              <a:ext uri="{FF2B5EF4-FFF2-40B4-BE49-F238E27FC236}">
                <a16:creationId xmlns:a16="http://schemas.microsoft.com/office/drawing/2014/main" id="{60BD30B3-EE76-450D-9A2E-8160E7B5B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rPr>
              <a:t>教学项目</a:t>
            </a:r>
          </a:p>
        </p:txBody>
      </p:sp>
      <p:sp>
        <p:nvSpPr>
          <p:cNvPr id="3" name="案例设定：工业采集终端的远程升级">
            <a:extLst xmlns:a="http://schemas.openxmlformats.org/drawingml/2006/main">
              <a:ext uri="{FF2B5EF4-FFF2-40B4-BE49-F238E27FC236}">
                <a16:creationId xmlns:a16="http://schemas.microsoft.com/office/drawing/2014/main" id="{262E016E-D297-487B-9683-790CD4A7C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rPr>
              <a:t>案例设定：工业采集终端的远程升级</a:t>
            </a:r>
          </a:p>
        </p:txBody>
      </p:sp>
      <p:sp>
        <p:nvSpPr>
          <p:cNvPr id="4" name="04">
            <a:extLst xmlns:a="http://schemas.openxmlformats.org/drawingml/2006/main">
              <a:ext uri="{FF2B5EF4-FFF2-40B4-BE49-F238E27FC236}">
                <a16:creationId xmlns:a16="http://schemas.microsoft.com/office/drawing/2014/main" id="{C69F576B-56C8-4167-B901-7606E9C17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9950" y="6362700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5" name="现有系统">
            <a:extLst xmlns:a="http://schemas.openxmlformats.org/drawingml/2006/main">
              <a:ext uri="{FF2B5EF4-FFF2-40B4-BE49-F238E27FC236}">
                <a16:creationId xmlns:a16="http://schemas.microsoft.com/office/drawing/2014/main" id="{C057364F-98FE-4A5A-8454-934735F39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90700"/>
            <a:ext cx="5619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2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2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2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2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2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2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2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2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2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2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rPr>
              <a:t>现有系统</a:t>
            </a:r>
          </a:p>
        </p:txBody>
      </p:sp>
      <p:sp>
        <p:nvSpPr>
          <p:cNvPr id="6" name="Cortex-M MCU 与 RTOS&#10;周期采样，通过网关上报数">
            <a:extLst xmlns:a="http://schemas.openxmlformats.org/drawingml/2006/main">
              <a:ext uri="{FF2B5EF4-FFF2-40B4-BE49-F238E27FC236}">
                <a16:creationId xmlns:a16="http://schemas.microsoft.com/office/drawing/2014/main" id="{8E4F3AC5-AA9B-4169-816A-5026B6F21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33625"/>
            <a:ext cx="561975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0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0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0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0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0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0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0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0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0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rPr>
              <a:t>Cortex-M MCU 与 RTOS</a:t>
            </a:r>
          </a:p>
          <a:p xmlns:a="http://schemas.openxmlformats.org/drawingml/2006/main">
            <a:pPr algn="l">
              <a:defRPr sz="210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rPr>
              <a:t>周期采样，通过网关上报数据</a:t>
            </a:r>
          </a:p>
          <a:p xmlns:a="http://schemas.openxmlformats.org/drawingml/2006/main">
            <a:pPr algn="l">
              <a:defRPr sz="210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rPr>
              <a:t>现场维护依靠远程诊断与升级</a:t>
            </a:r>
          </a:p>
        </p:txBody>
      </p:sp>
      <p:sp>
        <p:nvSpPr>
          <p:cNvPr id="7" name="本次变更">
            <a:extLst xmlns:a="http://schemas.openxmlformats.org/drawingml/2006/main">
              <a:ext uri="{FF2B5EF4-FFF2-40B4-BE49-F238E27FC236}">
                <a16:creationId xmlns:a16="http://schemas.microsoft.com/office/drawing/2014/main" id="{8665D38E-737A-4AF9-8B33-28A4F2257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67150"/>
            <a:ext cx="5619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2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2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2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2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2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2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2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2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2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2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rPr>
              <a:t>本次变更</a:t>
            </a:r>
          </a:p>
        </p:txBody>
      </p:sp>
      <p:sp>
        <p:nvSpPr>
          <p:cNvPr id="8" name="增加固件下载与启动切换流程&#10;验证签名、目标板型和版本策略&#10;覆盖掉">
            <a:extLst xmlns:a="http://schemas.openxmlformats.org/drawingml/2006/main">
              <a:ext uri="{FF2B5EF4-FFF2-40B4-BE49-F238E27FC236}">
                <a16:creationId xmlns:a16="http://schemas.microsoft.com/office/drawing/2014/main" id="{B71C46C0-7F15-4F39-B4CF-6603EE552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10075"/>
            <a:ext cx="561975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0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0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0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0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0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0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0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0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0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rPr>
              <a:t>增加固件下载与启动切换流程</a:t>
            </a:r>
          </a:p>
          <a:p xmlns:a="http://schemas.openxmlformats.org/drawingml/2006/main">
            <a:pPr algn="l">
              <a:defRPr sz="210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rPr>
              <a:t>验证签名、目标板型和版本策略</a:t>
            </a:r>
          </a:p>
          <a:p xmlns:a="http://schemas.openxmlformats.org/drawingml/2006/main">
            <a:pPr algn="l">
              <a:defRPr sz="210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rPr>
              <a:t>覆盖掉电恢复与试启动失败回退</a:t>
            </a:r>
          </a:p>
        </p:txBody>
      </p:sp>
      <p:sp>
        <p:nvSpPr>
          <p:cNvPr id="9" name="10 ms">
            <a:extLst xmlns:a="http://schemas.openxmlformats.org/drawingml/2006/main">
              <a:ext uri="{FF2B5EF4-FFF2-40B4-BE49-F238E27FC236}">
                <a16:creationId xmlns:a16="http://schemas.microsoft.com/office/drawing/2014/main" id="{996F1A8D-76B5-43BA-84F9-1BBA5227A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1762125"/>
            <a:ext cx="3667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22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322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322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322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322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322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322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322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322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322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322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22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rPr>
              <a:t>10 ms</a:t>
            </a:r>
          </a:p>
        </p:txBody>
      </p:sp>
      <p:sp>
        <p:nvSpPr>
          <p:cNvPr id="10" name="采样周期">
            <a:extLst xmlns:a="http://schemas.openxmlformats.org/drawingml/2006/main">
              <a:ext uri="{FF2B5EF4-FFF2-40B4-BE49-F238E27FC236}">
                <a16:creationId xmlns:a16="http://schemas.microsoft.com/office/drawing/2014/main" id="{D7C7A3A8-511A-4B29-BDC9-B42AF7147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9050" y="2295525"/>
            <a:ext cx="3714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7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7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7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7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7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7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7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7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7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rPr>
              <a:t>采样周期</a:t>
            </a:r>
          </a:p>
        </p:txBody>
      </p:sp>
      <p:sp>
        <p:nvSpPr>
          <p:cNvPr id="11" name="≤ 1 ms">
            <a:extLst xmlns:a="http://schemas.openxmlformats.org/drawingml/2006/main">
              <a:ext uri="{FF2B5EF4-FFF2-40B4-BE49-F238E27FC236}">
                <a16:creationId xmlns:a16="http://schemas.microsoft.com/office/drawing/2014/main" id="{A76AE4E8-CCFB-454D-A98C-D3D48FFB3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2790825"/>
            <a:ext cx="3667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22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322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322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322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322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322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322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322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322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322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322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22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rPr>
              <a:t>≤ 1 ms</a:t>
            </a:r>
          </a:p>
        </p:txBody>
      </p:sp>
      <p:sp>
        <p:nvSpPr>
          <p:cNvPr id="12" name="下载期间新增调度抖动">
            <a:extLst xmlns:a="http://schemas.openxmlformats.org/drawingml/2006/main">
              <a:ext uri="{FF2B5EF4-FFF2-40B4-BE49-F238E27FC236}">
                <a16:creationId xmlns:a16="http://schemas.microsoft.com/office/drawing/2014/main" id="{554952D0-1F40-4815-B54E-DCEB3FE67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9050" y="3324225"/>
            <a:ext cx="3714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7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7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7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7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7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7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7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7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7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rPr>
              <a:t>下载期间新增调度抖动</a:t>
            </a:r>
          </a:p>
        </p:txBody>
      </p:sp>
      <p:sp>
        <p:nvSpPr>
          <p:cNvPr id="13" name="30 s">
            <a:extLst xmlns:a="http://schemas.openxmlformats.org/drawingml/2006/main">
              <a:ext uri="{FF2B5EF4-FFF2-40B4-BE49-F238E27FC236}">
                <a16:creationId xmlns:a16="http://schemas.microsoft.com/office/drawing/2014/main" id="{AE01D822-1988-4CE0-8C63-4DDC19728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3819525"/>
            <a:ext cx="3667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22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322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322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322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322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322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322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322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322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322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322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22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rPr>
              <a:t>30 s</a:t>
            </a:r>
          </a:p>
        </p:txBody>
      </p:sp>
      <p:sp>
        <p:nvSpPr>
          <p:cNvPr id="14" name="试运行健康确认窗口">
            <a:extLst xmlns:a="http://schemas.openxmlformats.org/drawingml/2006/main">
              <a:ext uri="{FF2B5EF4-FFF2-40B4-BE49-F238E27FC236}">
                <a16:creationId xmlns:a16="http://schemas.microsoft.com/office/drawing/2014/main" id="{AC810CDC-C6CB-4C65-B883-0FD713175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9050" y="4352925"/>
            <a:ext cx="3714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7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7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7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7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7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7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7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7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7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rPr>
              <a:t>试运行健康确认窗口</a:t>
            </a:r>
          </a:p>
        </p:txBody>
      </p:sp>
      <p:sp>
        <p:nvSpPr>
          <p:cNvPr id="15" name="维护窗口">
            <a:extLst xmlns:a="http://schemas.openxmlformats.org/drawingml/2006/main">
              <a:ext uri="{FF2B5EF4-FFF2-40B4-BE49-F238E27FC236}">
                <a16:creationId xmlns:a16="http://schemas.microsoft.com/office/drawing/2014/main" id="{15790F27-3164-46FD-A687-179DA6ECC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848225"/>
            <a:ext cx="3667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5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5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5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5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5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5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5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5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5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rPr>
              <a:t>维护窗口</a:t>
            </a:r>
          </a:p>
        </p:txBody>
      </p:sp>
      <p:sp>
        <p:nvSpPr>
          <p:cNvPr id="16" name="安装与重启允许暂停采样">
            <a:extLst xmlns:a="http://schemas.openxmlformats.org/drawingml/2006/main">
              <a:ext uri="{FF2B5EF4-FFF2-40B4-BE49-F238E27FC236}">
                <a16:creationId xmlns:a16="http://schemas.microsoft.com/office/drawing/2014/main" id="{91386C74-CD5E-4272-8B51-5603E164B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9050" y="5381625"/>
            <a:ext cx="3714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7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7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7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7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7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7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7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7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7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rPr>
              <a:t>安装与重启允许暂停采样</a:t>
            </a:r>
          </a:p>
        </p:txBody>
      </p:sp>
      <p:sp>
        <p:nvSpPr>
          <p:cNvPr id="17" name="以上均为示例目标。先核验 Bootloader、分区容量和芯片擦">
            <a:extLst xmlns:a="http://schemas.openxmlformats.org/drawingml/2006/main">
              <a:ext uri="{FF2B5EF4-FFF2-40B4-BE49-F238E27FC236}">
                <a16:creationId xmlns:a16="http://schemas.microsoft.com/office/drawing/2014/main" id="{FCDF2861-D708-4929-B0C4-3E4B6A69D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0"/>
            <a:ext cx="10077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rPr>
              <a:t>以上均为示例目标。先核验 Bootloader、分区容量和芯片擦写约束，再确定实现。</a:t>
            </a:r>
          </a:p>
        </p:txBody>
      </p:sp>
    </p:spTree>
    <p:extLst>
      <p:ext uri="{BB962C8B-B14F-4D97-AF65-F5344CB8AC3E}">
        <p14:creationId xmlns:p14="http://schemas.microsoft.com/office/powerpoint/2010/main" val="199592921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9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方法框架">
            <a:extLst xmlns:a="http://schemas.openxmlformats.org/drawingml/2006/main">
              <a:ext uri="{FF2B5EF4-FFF2-40B4-BE49-F238E27FC236}">
                <a16:creationId xmlns:a16="http://schemas.microsoft.com/office/drawing/2014/main" id="{F838153B-4D81-4487-B5D8-581E86A29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rPr>
              <a:t>方法框架</a:t>
            </a:r>
          </a:p>
        </p:txBody>
      </p:sp>
      <p:sp>
        <p:nvSpPr>
          <p:cNvPr id="3" name="每个阶段的三个约束">
            <a:extLst xmlns:a="http://schemas.openxmlformats.org/drawingml/2006/main">
              <a:ext uri="{FF2B5EF4-FFF2-40B4-BE49-F238E27FC236}">
                <a16:creationId xmlns:a16="http://schemas.microsoft.com/office/drawing/2014/main" id="{927A413C-0AA6-4D82-A793-D346A1506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rPr>
              <a:t>每个阶段的三个约束</a:t>
            </a:r>
          </a:p>
        </p:txBody>
      </p:sp>
      <p:sp>
        <p:nvSpPr>
          <p:cNvPr id="4" name="05">
            <a:extLst xmlns:a="http://schemas.openxmlformats.org/drawingml/2006/main">
              <a:ext uri="{FF2B5EF4-FFF2-40B4-BE49-F238E27FC236}">
                <a16:creationId xmlns:a16="http://schemas.microsoft.com/office/drawing/2014/main" id="{0F34F23F-6622-41F3-82CE-8C1D0E0B6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9950" y="6362700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5" name="Skill">
            <a:extLst xmlns:a="http://schemas.openxmlformats.org/drawingml/2006/main">
              <a:ext uri="{FF2B5EF4-FFF2-40B4-BE49-F238E27FC236}">
                <a16:creationId xmlns:a16="http://schemas.microsoft.com/office/drawing/2014/main" id="{ABB80CBB-F3A6-4845-B1D7-A02A6641B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81200"/>
            <a:ext cx="3286125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36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36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36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36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36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36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36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36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36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36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rPr>
              <a:t>Skill</a:t>
            </a:r>
          </a:p>
        </p:txBody>
      </p:sp>
      <p:sp>
        <p:nvSpPr>
          <p:cNvPr id="6" name="行动规则">
            <a:extLst xmlns:a="http://schemas.openxmlformats.org/drawingml/2006/main">
              <a:ext uri="{FF2B5EF4-FFF2-40B4-BE49-F238E27FC236}">
                <a16:creationId xmlns:a16="http://schemas.microsoft.com/office/drawing/2014/main" id="{65C79068-2EB3-40FB-9C2D-332D3B1E7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24150"/>
            <a:ext cx="3286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25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25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25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25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25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25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25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25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25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25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rPr>
              <a:t>行动规则</a:t>
            </a:r>
          </a:p>
        </p:txBody>
      </p:sp>
      <p:sp>
        <p:nvSpPr>
          <p:cNvPr id="7" name="约定 AI 怎么做&#10;&#10;例：先查分区和芯片手册，&#10;再提出升级方案。">
            <a:extLst xmlns:a="http://schemas.openxmlformats.org/drawingml/2006/main">
              <a:ext uri="{FF2B5EF4-FFF2-40B4-BE49-F238E27FC236}">
                <a16:creationId xmlns:a16="http://schemas.microsoft.com/office/drawing/2014/main" id="{07524BE0-C94B-428D-BD9B-8167D9E4B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76625"/>
            <a:ext cx="3286125" cy="1962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95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95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95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95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95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95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95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95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95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rPr>
              <a:t>约定 AI 怎么做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95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rPr>
              <a:t>例：先查分区和芯片手册，</a:t>
            </a:r>
          </a:p>
          <a:p xmlns:a="http://schemas.openxmlformats.org/drawingml/2006/main">
            <a:pPr algn="l">
              <a:defRPr sz="195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rPr>
              <a:t>再提出升级方案。</a:t>
            </a:r>
          </a:p>
        </p:txBody>
      </p:sp>
      <p:sp>
        <p:nvSpPr>
          <p:cNvPr id="8" name="Artifact">
            <a:extLst xmlns:a="http://schemas.openxmlformats.org/drawingml/2006/main">
              <a:ext uri="{FF2B5EF4-FFF2-40B4-BE49-F238E27FC236}">
                <a16:creationId xmlns:a16="http://schemas.microsoft.com/office/drawing/2014/main" id="{38EDF797-0560-40FB-AB34-E12F41B93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1981200"/>
            <a:ext cx="3286125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36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36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36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36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36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36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36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36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36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36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rPr>
              <a:t>Artifact</a:t>
            </a:r>
          </a:p>
        </p:txBody>
      </p:sp>
      <p:sp>
        <p:nvSpPr>
          <p:cNvPr id="9" name="可复用的产物">
            <a:extLst xmlns:a="http://schemas.openxmlformats.org/drawingml/2006/main">
              <a:ext uri="{FF2B5EF4-FFF2-40B4-BE49-F238E27FC236}">
                <a16:creationId xmlns:a16="http://schemas.microsoft.com/office/drawing/2014/main" id="{974A6CC1-A3C5-4FF8-92DA-AFCB6916A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2724150"/>
            <a:ext cx="3286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25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25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25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25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25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25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25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25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25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25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rPr>
              <a:t>可复用的产物</a:t>
            </a:r>
          </a:p>
        </p:txBody>
      </p:sp>
      <p:sp>
        <p:nvSpPr>
          <p:cNvPr id="10" name="保存确认过的事实&#10;&#10;例：需求编号、状态表、&#10;固件哈希与真机测试记">
            <a:extLst xmlns:a="http://schemas.openxmlformats.org/drawingml/2006/main">
              <a:ext uri="{FF2B5EF4-FFF2-40B4-BE49-F238E27FC236}">
                <a16:creationId xmlns:a16="http://schemas.microsoft.com/office/drawing/2014/main" id="{6EA7F82C-683D-420F-94D6-268B7A7A1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3476625"/>
            <a:ext cx="3286125" cy="1962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95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95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95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95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95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95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95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95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95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rPr>
              <a:t>保存确认过的事实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95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rPr>
              <a:t>例：需求编号、状态表、</a:t>
            </a:r>
          </a:p>
          <a:p xmlns:a="http://schemas.openxmlformats.org/drawingml/2006/main">
            <a:pPr algn="l">
              <a:defRPr sz="195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rPr>
              <a:t>固件哈希与真机测试记录。</a:t>
            </a:r>
          </a:p>
        </p:txBody>
      </p:sp>
      <p:sp>
        <p:nvSpPr>
          <p:cNvPr id="11" name="Gate">
            <a:extLst xmlns:a="http://schemas.openxmlformats.org/drawingml/2006/main">
              <a:ext uri="{FF2B5EF4-FFF2-40B4-BE49-F238E27FC236}">
                <a16:creationId xmlns:a16="http://schemas.microsoft.com/office/drawing/2014/main" id="{375129DA-7194-4C7C-8152-99AFF5C11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981200"/>
            <a:ext cx="3286125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36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36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36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36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36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36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36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36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36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36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rPr>
              <a:t>Gate</a:t>
            </a:r>
          </a:p>
        </p:txBody>
      </p:sp>
      <p:sp>
        <p:nvSpPr>
          <p:cNvPr id="12" name="放行条件">
            <a:extLst xmlns:a="http://schemas.openxmlformats.org/drawingml/2006/main">
              <a:ext uri="{FF2B5EF4-FFF2-40B4-BE49-F238E27FC236}">
                <a16:creationId xmlns:a16="http://schemas.microsoft.com/office/drawing/2014/main" id="{403E1C6C-4300-4B37-9C35-840BEB709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2724150"/>
            <a:ext cx="3286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25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25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25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25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25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25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25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25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25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25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rPr>
              <a:t>放行条件</a:t>
            </a:r>
          </a:p>
        </p:txBody>
      </p:sp>
      <p:sp>
        <p:nvSpPr>
          <p:cNvPr id="13" name="说明何时可以继续&#10;&#10;例：掉电恢复用例失败，&#10;本批次升级不得扩大。">
            <a:extLst xmlns:a="http://schemas.openxmlformats.org/drawingml/2006/main">
              <a:ext uri="{FF2B5EF4-FFF2-40B4-BE49-F238E27FC236}">
                <a16:creationId xmlns:a16="http://schemas.microsoft.com/office/drawing/2014/main" id="{B93AF0B9-49FE-4446-9B22-1584C0F2B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3476625"/>
            <a:ext cx="3286125" cy="1962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95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95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95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95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95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95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95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95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95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rPr>
              <a:t>说明何时可以继续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95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rPr>
              <a:t>例：掉电恢复用例失败，</a:t>
            </a:r>
          </a:p>
          <a:p xmlns:a="http://schemas.openxmlformats.org/drawingml/2006/main">
            <a:pPr algn="l">
              <a:defRPr sz="195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rPr>
              <a:t>本批次升级不得扩大。</a:t>
            </a:r>
          </a:p>
        </p:txBody>
      </p:sp>
      <p:sp>
        <p:nvSpPr>
          <p:cNvPr id="14" name="本案例的关键变化：把“AI 说做完了”换成团队可复核的完成证据。">
            <a:extLst xmlns:a="http://schemas.openxmlformats.org/drawingml/2006/main">
              <a:ext uri="{FF2B5EF4-FFF2-40B4-BE49-F238E27FC236}">
                <a16:creationId xmlns:a16="http://schemas.microsoft.com/office/drawing/2014/main" id="{112EEA36-533A-4BB1-BAF8-839BDFBC8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0"/>
            <a:ext cx="10077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rPr>
              <a:t>本案例的关键变化：把“AI 说做完了”换成团队可复核的完成证据。</a:t>
            </a:r>
          </a:p>
        </p:txBody>
      </p:sp>
    </p:spTree>
    <p:extLst>
      <p:ext uri="{BB962C8B-B14F-4D97-AF65-F5344CB8AC3E}">
        <p14:creationId xmlns:p14="http://schemas.microsoft.com/office/powerpoint/2010/main" val="135956504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9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01  BRAINSTORM">
            <a:extLst xmlns:a="http://schemas.openxmlformats.org/drawingml/2006/main">
              <a:ext uri="{FF2B5EF4-FFF2-40B4-BE49-F238E27FC236}">
                <a16:creationId xmlns:a16="http://schemas.microsoft.com/office/drawing/2014/main" id="{67B4AAF7-99E9-438E-A2A1-78B003A3B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rPr>
              <a:t>01  BRAINSTORM</a:t>
            </a:r>
          </a:p>
        </p:txBody>
      </p:sp>
      <p:sp>
        <p:nvSpPr>
          <p:cNvPr id="3" name="需求澄清：事实与取舍分别处理">
            <a:extLst xmlns:a="http://schemas.openxmlformats.org/drawingml/2006/main">
              <a:ext uri="{FF2B5EF4-FFF2-40B4-BE49-F238E27FC236}">
                <a16:creationId xmlns:a16="http://schemas.microsoft.com/office/drawing/2014/main" id="{6B2A1E0C-FD84-4B92-BFE6-CFC11F81D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rPr>
              <a:t>需求澄清：事实与取舍分别处理</a:t>
            </a:r>
          </a:p>
        </p:txBody>
      </p:sp>
      <p:sp>
        <p:nvSpPr>
          <p:cNvPr id="4" name="06">
            <a:extLst xmlns:a="http://schemas.openxmlformats.org/drawingml/2006/main">
              <a:ext uri="{FF2B5EF4-FFF2-40B4-BE49-F238E27FC236}">
                <a16:creationId xmlns:a16="http://schemas.microsoft.com/office/drawing/2014/main" id="{2BEE358F-DC2C-42DF-B179-2DA499C96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9950" y="6362700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rPr>
              <a:t>07</a:t>
            </a:r>
          </a:p>
        </p:txBody>
      </p:sp>
      <p:sp>
        <p:nvSpPr>
          <p:cNvPr id="5" name="AI 先查的事实">
            <a:extLst xmlns:a="http://schemas.openxmlformats.org/drawingml/2006/main">
              <a:ext uri="{FF2B5EF4-FFF2-40B4-BE49-F238E27FC236}">
                <a16:creationId xmlns:a16="http://schemas.microsoft.com/office/drawing/2014/main" id="{54442528-F6B7-4EF5-A4BF-BAB38097B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4857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2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2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2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2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2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2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2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2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2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2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rPr>
              <a:t>AI 先查的事实</a:t>
            </a:r>
          </a:p>
        </p:txBody>
      </p:sp>
      <p:sp>
        <p:nvSpPr>
          <p:cNvPr id="6" name="芯片手册中的擦写限制&#10;现有 Bootloader 与分区布局&#10;历">
            <a:extLst xmlns:a="http://schemas.openxmlformats.org/drawingml/2006/main">
              <a:ext uri="{FF2B5EF4-FFF2-40B4-BE49-F238E27FC236}">
                <a16:creationId xmlns:a16="http://schemas.microsoft.com/office/drawing/2014/main" id="{DAB90136-F194-4D01-8C09-32D4E1C2C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52675"/>
            <a:ext cx="485775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0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0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0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0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0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0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0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0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0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rPr>
              <a:t>芯片手册中的擦写限制</a:t>
            </a:r>
          </a:p>
          <a:p xmlns:a="http://schemas.openxmlformats.org/drawingml/2006/main">
            <a:pPr algn="l">
              <a:defRPr sz="210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rPr>
              <a:t>现有 Bootloader 与分区布局</a:t>
            </a:r>
          </a:p>
          <a:p xmlns:a="http://schemas.openxmlformats.org/drawingml/2006/main">
            <a:pPr algn="l">
              <a:defRPr sz="210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rPr>
              <a:t>历史固件尺寸与构建产物</a:t>
            </a:r>
          </a:p>
          <a:p xmlns:a="http://schemas.openxmlformats.org/drawingml/2006/main">
            <a:pPr algn="l">
              <a:defRPr sz="210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rPr>
              <a:t>看门狗、采样和配置存储路径</a:t>
            </a:r>
          </a:p>
        </p:txBody>
      </p:sp>
      <p:sp>
        <p:nvSpPr>
          <p:cNvPr id="7" name="负责人确认的取舍">
            <a:extLst xmlns:a="http://schemas.openxmlformats.org/drawingml/2006/main">
              <a:ext uri="{FF2B5EF4-FFF2-40B4-BE49-F238E27FC236}">
                <a16:creationId xmlns:a16="http://schemas.microsoft.com/office/drawing/2014/main" id="{09645876-DD22-41B3-8063-A0A8A4F29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1809750"/>
            <a:ext cx="4857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2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2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2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2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2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2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2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2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2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2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rPr>
              <a:t>负责人确认的取舍</a:t>
            </a:r>
          </a:p>
        </p:txBody>
      </p:sp>
      <p:sp>
        <p:nvSpPr>
          <p:cNvPr id="8" name="下载时允许多大的采样抖动&#10;安装重启安排在哪个维护窗口&#10;试运行怎样">
            <a:extLst xmlns:a="http://schemas.openxmlformats.org/drawingml/2006/main">
              <a:ext uri="{FF2B5EF4-FFF2-40B4-BE49-F238E27FC236}">
                <a16:creationId xmlns:a16="http://schemas.microsoft.com/office/drawing/2014/main" id="{C09E1101-9B9F-48A1-8276-D595600A5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2352675"/>
            <a:ext cx="485775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0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0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0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0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0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0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0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0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0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rPr>
              <a:t>下载时允许多大的采样抖动</a:t>
            </a:r>
          </a:p>
          <a:p xmlns:a="http://schemas.openxmlformats.org/drawingml/2006/main">
            <a:pPr algn="l">
              <a:defRPr sz="210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rPr>
              <a:t>安装重启安排在哪个维护窗口</a:t>
            </a:r>
          </a:p>
          <a:p xmlns:a="http://schemas.openxmlformats.org/drawingml/2006/main">
            <a:pPr algn="l">
              <a:defRPr sz="210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rPr>
              <a:t>试运行怎样判定为健康</a:t>
            </a:r>
          </a:p>
          <a:p xmlns:a="http://schemas.openxmlformats.org/drawingml/2006/main">
            <a:pPr algn="l">
              <a:defRPr sz="210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rPr>
              <a:t>现场失败由谁负责恢复</a:t>
            </a:r>
          </a:p>
        </p:txBody>
      </p:sp>
      <p:sp>
        <p:nvSpPr>
          <p:cNvPr id="9" name="决策记录示例">
            <a:extLst xmlns:a="http://schemas.openxmlformats.org/drawingml/2006/main">
              <a:ext uri="{FF2B5EF4-FFF2-40B4-BE49-F238E27FC236}">
                <a16:creationId xmlns:a16="http://schemas.microsoft.com/office/drawing/2014/main" id="{24A443B1-220C-4219-A771-77E96C5C7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38675"/>
            <a:ext cx="409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02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02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02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02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02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02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02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02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02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02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rPr>
              <a:t>决策记录示例</a:t>
            </a:r>
          </a:p>
        </p:txBody>
      </p:sp>
      <p:sp>
        <p:nvSpPr>
          <p:cNvPr id="10" name="下载阶段继续采样。安装阶段申请维护窗口。&#10;健康检查完成后，应用才">
            <a:extLst xmlns:a="http://schemas.openxmlformats.org/drawingml/2006/main">
              <a:ext uri="{FF2B5EF4-FFF2-40B4-BE49-F238E27FC236}">
                <a16:creationId xmlns:a16="http://schemas.microsoft.com/office/drawing/2014/main" id="{D830B8F7-021C-4E18-9185-DD3C9BCC6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53025"/>
            <a:ext cx="10477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7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7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7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7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7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7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7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7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7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17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rPr>
              <a:t>下载阶段继续采样。安装阶段申请维护窗口。</a:t>
            </a:r>
          </a:p>
          <a:p xmlns:a="http://schemas.openxmlformats.org/drawingml/2006/main">
            <a:pPr algn="l">
              <a:defRPr sz="217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rPr>
              <a:t>健康检查完成后，应用才确认新固件。</a:t>
            </a:r>
          </a:p>
        </p:txBody>
      </p:sp>
    </p:spTree>
    <p:extLst>
      <p:ext uri="{BB962C8B-B14F-4D97-AF65-F5344CB8AC3E}">
        <p14:creationId xmlns:p14="http://schemas.microsoft.com/office/powerpoint/2010/main" val="209020178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7F9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01  BRAINSTORM  /  案例产物">
            <a:extLst xmlns:a="http://schemas.openxmlformats.org/drawingml/2006/main">
              <a:ext uri="{FF2B5EF4-FFF2-40B4-BE49-F238E27FC236}">
                <a16:creationId xmlns:a16="http://schemas.microsoft.com/office/drawing/2014/main" id="{3092AD9F-B575-4A0F-8080-4778B7351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rPr>
              <a:t>01  BRAINSTORM  /  案例产物</a:t>
            </a:r>
          </a:p>
        </p:txBody>
      </p:sp>
      <p:sp>
        <p:nvSpPr>
          <p:cNvPr id="3" name="五条可追踪的验收规则">
            <a:extLst xmlns:a="http://schemas.openxmlformats.org/drawingml/2006/main">
              <a:ext uri="{FF2B5EF4-FFF2-40B4-BE49-F238E27FC236}">
                <a16:creationId xmlns:a16="http://schemas.microsoft.com/office/drawing/2014/main" id="{A16627EE-D4A7-449F-8B1C-941E0E9B8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rPr>
              <a:t>五条可追踪的验收规则</a:t>
            </a:r>
          </a:p>
        </p:txBody>
      </p:sp>
      <p:sp>
        <p:nvSpPr>
          <p:cNvPr id="4" name="07">
            <a:extLst xmlns:a="http://schemas.openxmlformats.org/drawingml/2006/main">
              <a:ext uri="{FF2B5EF4-FFF2-40B4-BE49-F238E27FC236}">
                <a16:creationId xmlns:a16="http://schemas.microsoft.com/office/drawing/2014/main" id="{C9B59BD5-C8FF-432E-B12A-6BD0A99DE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9950" y="6362700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rPr>
              <a:t>08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77ED8E-97E7-4051-A5ED-9731CBF5CED8}"/>
              </a:ext>
            </a:extLst>
          </p:cNvPr>
          <p:cNvGraphicFramePr/>
          <p:nvPr/>
        </p:nvGraphicFramePr>
        <p:xfrm>
          <a:off xmlns:a="http://schemas.openxmlformats.org/drawingml/2006/main" x="685800" y="1819275"/>
          <a:ext xmlns:a="http://schemas.openxmlformats.org/drawingml/2006/main" cx="10820400" cy="4048125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857250"/>
                <a:gridCol w="5524500"/>
                <a:gridCol w="4438650"/>
              </a:tblGrid>
              <a:tr h="485775"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编号</a:t>
                      </a:r>
                    </a:p>
                  </a:txBody>
                  <a:tcPr marL="133350" marR="133350" marT="95250" marB="76200" anchor="ctr">
                    <a:lnL w="9525">
                      <a:solidFill>
                        <a:srgbClr val="DCE4EE"/>
                      </a:solidFill>
                      <a:prstDash val="solid"/>
                    </a:lnL>
                    <a:lnR w="9525">
                      <a:solidFill>
                        <a:srgbClr val="DCE4EE"/>
                      </a:solidFill>
                      <a:prstDash val="solid"/>
                    </a:lnR>
                    <a:lnT w="9525">
                      <a:solidFill>
                        <a:srgbClr val="DCE4EE"/>
                      </a:solidFill>
                      <a:prstDash val="solid"/>
                    </a:lnT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10223A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规则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T w="9525">
                      <a:solidFill>
                        <a:srgbClr val="DCE4EE"/>
                      </a:solidFill>
                      <a:prstDash val="solid"/>
                    </a:lnT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10223A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怎样观察结果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T w="9525">
                      <a:solidFill>
                        <a:srgbClr val="DCE4EE"/>
                      </a:solidFill>
                      <a:prstDash val="solid"/>
                    </a:lnT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10223A"/>
                    </a:solidFill>
                  </a:tcPr>
                </a:tc>
              </a:tr>
              <a:tr h="712470"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R1</a:t>
                      </a:r>
                    </a:p>
                  </a:txBody>
                  <a:tcPr marL="133350" marR="133350" marT="95250" marB="76200" anchor="ctr">
                    <a:lnL w="9525">
                      <a:solidFill>
                        <a:srgbClr val="DCE4EE"/>
                      </a:solidFill>
                      <a:prstDash val="solid"/>
                    </a:lnL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只运行签名有效且匹配目标硬件的镜像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错误签名或板型的包不得进入试启动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12470"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R2</a:t>
                      </a:r>
                    </a:p>
                  </a:txBody>
                  <a:tcPr marL="133350" marR="133350" marT="95250" marB="76200" anchor="ctr">
                    <a:lnL w="9525">
                      <a:solidFill>
                        <a:srgbClr val="DCE4EE"/>
                      </a:solidFill>
                      <a:prstDash val="solid"/>
                    </a:lnL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下载或切换中掉电后，仍有受信固件可启动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复位后检查启动版本、镜像和状态记录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</a:tr>
              <a:tr h="712470"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R3</a:t>
                      </a:r>
                    </a:p>
                  </a:txBody>
                  <a:tcPr marL="133350" marR="133350" marT="95250" marB="76200" anchor="ctr">
                    <a:lnL w="9525">
                      <a:solidFill>
                        <a:srgbClr val="DCE4EE"/>
                      </a:solidFill>
                      <a:prstDash val="solid"/>
                    </a:lnL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下载期间保留采样能力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采样周期 10 ms</a:t>
                      </a:r>
                    </a:p>
                    <a:p>
                      <a:r>
                        <a:rPr sz="1875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新增调度抖动 ≤ 1 ms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12470"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R4</a:t>
                      </a:r>
                    </a:p>
                  </a:txBody>
                  <a:tcPr marL="133350" marR="133350" marT="95250" marB="76200" anchor="ctr">
                    <a:lnL w="9525">
                      <a:solidFill>
                        <a:srgbClr val="DCE4EE"/>
                      </a:solidFill>
                      <a:prstDash val="solid"/>
                    </a:lnL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新固件完成健康检查后才能确认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试运行 30 s 内未健康确认</a:t>
                      </a:r>
                    </a:p>
                    <a:p>
                      <a:r>
                        <a:rPr sz="1875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触发复位并验证回退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</a:tr>
              <a:tr h="712470"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R5</a:t>
                      </a:r>
                    </a:p>
                  </a:txBody>
                  <a:tcPr marL="133350" marR="133350" marT="95250" marB="76200" anchor="ctr">
                    <a:lnL w="9525">
                      <a:solidFill>
                        <a:srgbClr val="DCE4EE"/>
                      </a:solidFill>
                      <a:prstDash val="solid"/>
                    </a:lnL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升级与允许的回退均保留有效配置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核对配置版本、校准参数与重启后读值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需求编号贯穿设计、任务、测试和发布报告。时间指标为教学假设。">
            <a:extLst xmlns:a="http://schemas.openxmlformats.org/drawingml/2006/main">
              <a:ext uri="{FF2B5EF4-FFF2-40B4-BE49-F238E27FC236}">
                <a16:creationId xmlns:a16="http://schemas.microsoft.com/office/drawing/2014/main" id="{E83A08D9-6D47-4F30-AAAD-02FB787CA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0"/>
            <a:ext cx="10077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rPr>
              <a:t>需求编号贯穿设计、任务、测试和发布报告。时间指标为教学假设。</a:t>
            </a:r>
          </a:p>
        </p:txBody>
      </p:sp>
    </p:spTree>
    <p:extLst>
      <p:ext uri="{BB962C8B-B14F-4D97-AF65-F5344CB8AC3E}">
        <p14:creationId xmlns:p14="http://schemas.microsoft.com/office/powerpoint/2010/main" val="46586020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9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02  DESIGN">
            <a:extLst xmlns:a="http://schemas.openxmlformats.org/drawingml/2006/main">
              <a:ext uri="{FF2B5EF4-FFF2-40B4-BE49-F238E27FC236}">
                <a16:creationId xmlns:a16="http://schemas.microsoft.com/office/drawing/2014/main" id="{D40D87E7-42E3-4644-BCC9-A57DE3A2A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rPr>
              <a:t>02  DESIGN</a:t>
            </a:r>
          </a:p>
        </p:txBody>
      </p:sp>
      <p:sp>
        <p:nvSpPr>
          <p:cNvPr id="3" name="方案设计：每条规则有明确的负责模块">
            <a:extLst xmlns:a="http://schemas.openxmlformats.org/drawingml/2006/main">
              <a:ext uri="{FF2B5EF4-FFF2-40B4-BE49-F238E27FC236}">
                <a16:creationId xmlns:a16="http://schemas.microsoft.com/office/drawing/2014/main" id="{97866B1C-5726-473D-BEE6-4BC76BAAB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rPr>
              <a:t>方案设计：每条规则有明确的负责模块</a:t>
            </a:r>
          </a:p>
        </p:txBody>
      </p:sp>
      <p:sp>
        <p:nvSpPr>
          <p:cNvPr id="4" name="08">
            <a:extLst xmlns:a="http://schemas.openxmlformats.org/drawingml/2006/main">
              <a:ext uri="{FF2B5EF4-FFF2-40B4-BE49-F238E27FC236}">
                <a16:creationId xmlns:a16="http://schemas.microsoft.com/office/drawing/2014/main" id="{1C46A4D4-B704-4808-B073-F4CEEE421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9950" y="6362700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rPr>
              <a:t>09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271604-EE33-4217-9285-DD82E23AD317}"/>
              </a:ext>
            </a:extLst>
          </p:cNvPr>
          <p:cNvGraphicFramePr/>
          <p:nvPr/>
        </p:nvGraphicFramePr>
        <p:xfrm>
          <a:off xmlns:a="http://schemas.openxmlformats.org/drawingml/2006/main" x="685800" y="1771650"/>
          <a:ext xmlns:a="http://schemas.openxmlformats.org/drawingml/2006/main" cx="10820400" cy="4048125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2143125"/>
                <a:gridCol w="5095875"/>
                <a:gridCol w="3581400"/>
              </a:tblGrid>
              <a:tr h="485775"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模块</a:t>
                      </a:r>
                    </a:p>
                  </a:txBody>
                  <a:tcPr marL="133350" marR="133350" marT="95250" marB="76200" anchor="ctr">
                    <a:lnL w="9525">
                      <a:solidFill>
                        <a:srgbClr val="DCE4EE"/>
                      </a:solidFill>
                      <a:prstDash val="solid"/>
                    </a:lnL>
                    <a:lnR w="9525">
                      <a:solidFill>
                        <a:srgbClr val="DCE4EE"/>
                      </a:solidFill>
                      <a:prstDash val="solid"/>
                    </a:lnR>
                    <a:lnT w="9525">
                      <a:solidFill>
                        <a:srgbClr val="DCE4EE"/>
                      </a:solidFill>
                      <a:prstDash val="solid"/>
                    </a:lnT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10223A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承担的责任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T w="9525">
                      <a:solidFill>
                        <a:srgbClr val="DCE4EE"/>
                      </a:solidFill>
                      <a:prstDash val="solid"/>
                    </a:lnT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10223A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主要观察入口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T w="9525">
                      <a:solidFill>
                        <a:srgbClr val="DCE4EE"/>
                      </a:solidFill>
                      <a:prstDash val="solid"/>
                    </a:lnT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10223A"/>
                    </a:solidFill>
                  </a:tcPr>
                </a:tc>
              </a:tr>
              <a:tr h="712470"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00" b="1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传输与下载</a:t>
                      </a:r>
                    </a:p>
                  </a:txBody>
                  <a:tcPr marL="133350" marR="133350" marT="95250" marB="76200" anchor="ctr">
                    <a:lnL w="9525">
                      <a:solidFill>
                        <a:srgbClr val="DCE4EE"/>
                      </a:solidFill>
                      <a:prstDash val="solid"/>
                    </a:lnL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分块接收、重试、完整性检查与进度恢复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包序号、写入日志、候选哈希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12470"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00" b="1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OTA 状态机</a:t>
                      </a:r>
                    </a:p>
                  </a:txBody>
                  <a:tcPr marL="133350" marR="133350" marT="95250" marB="76200" anchor="ctr">
                    <a:lnL w="9525">
                      <a:solidFill>
                        <a:srgbClr val="DCE4EE"/>
                      </a:solidFill>
                      <a:prstDash val="solid"/>
                    </a:lnL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下载与维护窗口协调，向启动层请求试运行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状态事件、错误码、复位原因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</a:tr>
              <a:tr h="712470"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00" b="1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Bootloader</a:t>
                      </a:r>
                    </a:p>
                  </a:txBody>
                  <a:tcPr marL="133350" marR="133350" marT="95250" marB="76200" anchor="ctr">
                    <a:lnL w="9525">
                      <a:solidFill>
                        <a:srgbClr val="DCE4EE"/>
                      </a:solidFill>
                      <a:prstDash val="solid"/>
                    </a:lnL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镜像校验，受控切换，确认与回退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启动日志、运行版本、镜像状态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12470"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00" b="1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采样与健康检查</a:t>
                      </a:r>
                    </a:p>
                  </a:txBody>
                  <a:tcPr marL="133350" marR="133350" marT="95250" marB="76200" anchor="ctr">
                    <a:lnL w="9525">
                      <a:solidFill>
                        <a:srgbClr val="DCE4EE"/>
                      </a:solidFill>
                      <a:prstDash val="solid"/>
                    </a:lnL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采样截止时间，自检通过后发出确认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GPIO 时间戳</a:t>
                      </a:r>
                    </a:p>
                    <a:p>
                      <a:r>
                        <a:rPr sz="1800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错误计数、确认记录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</a:tr>
              <a:tr h="712470"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00" b="1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配置存储</a:t>
                      </a:r>
                    </a:p>
                  </a:txBody>
                  <a:tcPr marL="133350" marR="133350" marT="95250" marB="76200" anchor="ctr">
                    <a:lnL w="9525">
                      <a:solidFill>
                        <a:srgbClr val="DCE4EE"/>
                      </a:solidFill>
                      <a:prstDash val="solid"/>
                    </a:lnL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版本化读写，保留可回退的有效配置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配置版本、校准值、迁移日志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设计产物：分区表、接口契约、状态表、兼容策略，以及可观测的测试入">
            <a:extLst xmlns:a="http://schemas.openxmlformats.org/drawingml/2006/main">
              <a:ext uri="{FF2B5EF4-FFF2-40B4-BE49-F238E27FC236}">
                <a16:creationId xmlns:a16="http://schemas.microsoft.com/office/drawing/2014/main" id="{8BF7C947-20F5-407A-A662-0229CE6B9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0"/>
            <a:ext cx="10077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rPr>
              <a:t>设计产物：分区表、接口契约、状态表、兼容策略，以及可观测的测试入口。</a:t>
            </a:r>
          </a:p>
        </p:txBody>
      </p:sp>
    </p:spTree>
    <p:extLst>
      <p:ext uri="{BB962C8B-B14F-4D97-AF65-F5344CB8AC3E}">
        <p14:creationId xmlns:p14="http://schemas.microsoft.com/office/powerpoint/2010/main" val="150756594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9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02  DESIGN  /  案例产物">
            <a:extLst xmlns:a="http://schemas.openxmlformats.org/drawingml/2006/main">
              <a:ext uri="{FF2B5EF4-FFF2-40B4-BE49-F238E27FC236}">
                <a16:creationId xmlns:a16="http://schemas.microsoft.com/office/drawing/2014/main" id="{F7946B97-0A3A-4118-A1CA-0D8766EBA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rPr>
              <a:t>02  DESIGN  /  案例产物</a:t>
            </a:r>
          </a:p>
        </p:txBody>
      </p:sp>
      <p:sp>
        <p:nvSpPr>
          <p:cNvPr id="3" name="升级状态与掉电后的行为">
            <a:extLst xmlns:a="http://schemas.openxmlformats.org/drawingml/2006/main">
              <a:ext uri="{FF2B5EF4-FFF2-40B4-BE49-F238E27FC236}">
                <a16:creationId xmlns:a16="http://schemas.microsoft.com/office/drawing/2014/main" id="{8842C7DD-4DE3-4E19-B1BB-67E95C895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rPr>
              <a:t>升级状态与掉电后的行为</a:t>
            </a:r>
          </a:p>
        </p:txBody>
      </p:sp>
      <p:sp>
        <p:nvSpPr>
          <p:cNvPr id="4" name="09">
            <a:extLst xmlns:a="http://schemas.openxmlformats.org/drawingml/2006/main">
              <a:ext uri="{FF2B5EF4-FFF2-40B4-BE49-F238E27FC236}">
                <a16:creationId xmlns:a16="http://schemas.microsoft.com/office/drawing/2014/main" id="{58A3E992-7E4D-4AEC-9085-6873D5FF7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9950" y="6362700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rPr>
              <a:t>10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944990-7512-4E30-9F92-01B7E9F7C76C}"/>
              </a:ext>
            </a:extLst>
          </p:cNvPr>
          <p:cNvGraphicFramePr/>
          <p:nvPr/>
        </p:nvGraphicFramePr>
        <p:xfrm>
          <a:off xmlns:a="http://schemas.openxmlformats.org/drawingml/2006/main" x="685800" y="1771650"/>
          <a:ext xmlns:a="http://schemas.openxmlformats.org/drawingml/2006/main" cx="10820400" cy="400050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1981200"/>
                <a:gridCol w="4333875"/>
                <a:gridCol w="4505325"/>
              </a:tblGrid>
              <a:tr h="485775"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状态</a:t>
                      </a:r>
                    </a:p>
                  </a:txBody>
                  <a:tcPr marL="133350" marR="133350" marT="95250" marB="76200" anchor="ctr">
                    <a:lnL w="9525">
                      <a:solidFill>
                        <a:srgbClr val="DCE4EE"/>
                      </a:solidFill>
                      <a:prstDash val="solid"/>
                    </a:lnL>
                    <a:lnR w="9525">
                      <a:solidFill>
                        <a:srgbClr val="DCE4EE"/>
                      </a:solidFill>
                      <a:prstDash val="solid"/>
                    </a:lnR>
                    <a:lnT w="9525">
                      <a:solidFill>
                        <a:srgbClr val="DCE4EE"/>
                      </a:solidFill>
                      <a:prstDash val="solid"/>
                    </a:lnT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10223A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允许的动作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T w="9525">
                      <a:solidFill>
                        <a:srgbClr val="DCE4EE"/>
                      </a:solidFill>
                      <a:prstDash val="solid"/>
                    </a:lnT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10223A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复位或失败后的预期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T w="9525">
                      <a:solidFill>
                        <a:srgbClr val="DCE4EE"/>
                      </a:solidFill>
                      <a:prstDash val="solid"/>
                    </a:lnT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10223A"/>
                    </a:solidFill>
                  </a:tcPr>
                </a:tc>
              </a:tr>
              <a:tr h="702945"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00" b="1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下载中</a:t>
                      </a:r>
                    </a:p>
                  </a:txBody>
                  <a:tcPr marL="133350" marR="133350" marT="95250" marB="76200" anchor="ctr">
                    <a:lnL w="9525">
                      <a:solidFill>
                        <a:srgbClr val="DCE4EE"/>
                      </a:solidFill>
                      <a:prstDash val="solid"/>
                    </a:lnL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写候选区，保存可校验的进度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启动旧固件，校验进度后续传或重下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02945"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00" b="1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候选已验证</a:t>
                      </a:r>
                    </a:p>
                  </a:txBody>
                  <a:tcPr marL="133350" marR="133350" marT="95250" marB="76200" anchor="ctr">
                    <a:lnL w="9525">
                      <a:solidFill>
                        <a:srgbClr val="DCE4EE"/>
                      </a:solidFill>
                      <a:prstDash val="solid"/>
                    </a:lnL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核验签名、板型与版本策略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保留旧固件，等待受控安装请求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</a:tr>
              <a:tr h="702945"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00" b="1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待试启动</a:t>
                      </a:r>
                    </a:p>
                  </a:txBody>
                  <a:tcPr marL="133350" marR="133350" marT="95250" marB="76200" anchor="ctr">
                    <a:lnL w="9525">
                      <a:solidFill>
                        <a:srgbClr val="DCE4EE"/>
                      </a:solidFill>
                      <a:prstDash val="solid"/>
                    </a:lnL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在维护窗口内请求切换并重启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由启动层按持久化状态恢复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02945"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00" b="1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试运行</a:t>
                      </a:r>
                    </a:p>
                  </a:txBody>
                  <a:tcPr marL="133350" marR="133350" marT="95250" marB="76200" anchor="ctr">
                    <a:lnL w="9525">
                      <a:solidFill>
                        <a:srgbClr val="DCE4EE"/>
                      </a:solidFill>
                      <a:prstDash val="solid"/>
                    </a:lnL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运行健康检查，保留恢复所需信息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未确认并再次复位时回到旧固件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</a:tr>
              <a:tr h="702945"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00" b="1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已确认</a:t>
                      </a:r>
                    </a:p>
                  </a:txBody>
                  <a:tcPr marL="133350" marR="133350" marT="95250" marB="76200" anchor="ctr">
                    <a:lnL w="9525">
                      <a:solidFill>
                        <a:srgbClr val="DCE4EE"/>
                      </a:solidFill>
                      <a:prstDash val="solid"/>
                    </a:lnL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正常运行，提交兼容的配置状态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后续问题通过受控修复版本处理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签名验证、防恶意降级、故障回退各有职责，设计时需要同时检查兼容性">
            <a:extLst xmlns:a="http://schemas.openxmlformats.org/drawingml/2006/main">
              <a:ext uri="{FF2B5EF4-FFF2-40B4-BE49-F238E27FC236}">
                <a16:creationId xmlns:a16="http://schemas.microsoft.com/office/drawing/2014/main" id="{B136F733-6C64-498A-81E8-1B7BDB604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0"/>
            <a:ext cx="10077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rPr>
              <a:t>签名验证、防恶意降级、故障回退各有职责，设计时需要同时检查兼容性。</a:t>
            </a:r>
          </a:p>
        </p:txBody>
      </p:sp>
    </p:spTree>
    <p:extLst>
      <p:ext uri="{BB962C8B-B14F-4D97-AF65-F5344CB8AC3E}">
        <p14:creationId xmlns:p14="http://schemas.microsoft.com/office/powerpoint/2010/main" val="75331708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7F9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03  PLAN">
            <a:extLst xmlns:a="http://schemas.openxmlformats.org/drawingml/2006/main">
              <a:ext uri="{FF2B5EF4-FFF2-40B4-BE49-F238E27FC236}">
                <a16:creationId xmlns:a16="http://schemas.microsoft.com/office/drawing/2014/main" id="{5C88F25F-5F1D-44B5-9307-9E5799CDA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rPr>
              <a:t>03  PLAN</a:t>
            </a:r>
          </a:p>
        </p:txBody>
      </p:sp>
      <p:sp>
        <p:nvSpPr>
          <p:cNvPr id="3" name="任务规划：按可验证行为切片">
            <a:extLst xmlns:a="http://schemas.openxmlformats.org/drawingml/2006/main">
              <a:ext uri="{FF2B5EF4-FFF2-40B4-BE49-F238E27FC236}">
                <a16:creationId xmlns:a16="http://schemas.microsoft.com/office/drawing/2014/main" id="{A7D3BD6F-FEB4-4A8A-A80D-4867BEB77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rPr>
              <a:t>任务规划：按可验证行为切片</a:t>
            </a:r>
          </a:p>
        </p:txBody>
      </p:sp>
      <p:sp>
        <p:nvSpPr>
          <p:cNvPr id="4" name="10">
            <a:extLst xmlns:a="http://schemas.openxmlformats.org/drawingml/2006/main">
              <a:ext uri="{FF2B5EF4-FFF2-40B4-BE49-F238E27FC236}">
                <a16:creationId xmlns:a16="http://schemas.microsoft.com/office/drawing/2014/main" id="{9FE023B8-A9DB-410A-96B9-4685E291B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9950" y="6362700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rPr>
              <a:t>11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CD147C-ED9D-498A-8002-0B5CBAD19410}"/>
              </a:ext>
            </a:extLst>
          </p:cNvPr>
          <p:cNvGraphicFramePr/>
          <p:nvPr/>
        </p:nvGraphicFramePr>
        <p:xfrm>
          <a:off xmlns:a="http://schemas.openxmlformats.org/drawingml/2006/main" x="685800" y="1743075"/>
          <a:ext xmlns:a="http://schemas.openxmlformats.org/drawingml/2006/main" cx="10820400" cy="417195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781050"/>
                <a:gridCol w="4619625"/>
                <a:gridCol w="857250"/>
                <a:gridCol w="4562475"/>
              </a:tblGrid>
              <a:tr h="485775"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任务</a:t>
                      </a:r>
                    </a:p>
                  </a:txBody>
                  <a:tcPr marL="133350" marR="133350" marT="95250" marB="76200" anchor="ctr">
                    <a:lnL w="9525">
                      <a:solidFill>
                        <a:srgbClr val="DCE4EE"/>
                      </a:solidFill>
                      <a:prstDash val="solid"/>
                    </a:lnL>
                    <a:lnR w="9525">
                      <a:solidFill>
                        <a:srgbClr val="DCE4EE"/>
                      </a:solidFill>
                      <a:prstDash val="solid"/>
                    </a:lnR>
                    <a:lnT w="9525">
                      <a:solidFill>
                        <a:srgbClr val="DCE4EE"/>
                      </a:solidFill>
                      <a:prstDash val="solid"/>
                    </a:lnT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10223A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切片交付的行为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T w="9525">
                      <a:solidFill>
                        <a:srgbClr val="DCE4EE"/>
                      </a:solidFill>
                      <a:prstDash val="solid"/>
                    </a:lnT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10223A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依赖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T w="9525">
                      <a:solidFill>
                        <a:srgbClr val="DCE4EE"/>
                      </a:solidFill>
                      <a:prstDash val="solid"/>
                    </a:lnT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10223A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完成证据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T w="9525">
                      <a:solidFill>
                        <a:srgbClr val="DCE4EE"/>
                      </a:solidFill>
                      <a:prstDash val="solid"/>
                    </a:lnT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10223A"/>
                    </a:solidFill>
                  </a:tcPr>
                </a:tc>
              </a:tr>
              <a:tr h="614363"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T0</a:t>
                      </a:r>
                    </a:p>
                  </a:txBody>
                  <a:tcPr marL="133350" marR="133350" marT="95250" marB="76200" anchor="ctr">
                    <a:lnL w="9525">
                      <a:solidFill>
                        <a:srgbClr val="DCE4EE"/>
                      </a:solidFill>
                      <a:prstDash val="solid"/>
                    </a:lnL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核验启动链、分区与升级模式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无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平台约束记录与最小验证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14363"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T1</a:t>
                      </a:r>
                    </a:p>
                  </a:txBody>
                  <a:tcPr marL="133350" marR="133350" marT="95250" marB="76200" anchor="ctr">
                    <a:lnL w="9525">
                      <a:solidFill>
                        <a:srgbClr val="DCE4EE"/>
                      </a:solidFill>
                      <a:prstDash val="solid"/>
                    </a:lnL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有效镜像完成下载、试启动和确认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T0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一次完整真机升级记录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</a:tr>
              <a:tr h="614363"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T2</a:t>
                      </a:r>
                    </a:p>
                  </a:txBody>
                  <a:tcPr marL="133350" marR="133350" marT="95250" marB="76200" anchor="ctr">
                    <a:lnL w="9525">
                      <a:solidFill>
                        <a:srgbClr val="DCE4EE"/>
                      </a:solidFill>
                      <a:prstDash val="solid"/>
                    </a:lnL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拒绝错误签名与错误板型镜像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T1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异常包拒绝记录，旧固件仍可用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14363"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T3</a:t>
                      </a:r>
                    </a:p>
                  </a:txBody>
                  <a:tcPr marL="133350" marR="133350" marT="95250" marB="76200" anchor="ctr">
                    <a:lnL w="9525">
                      <a:solidFill>
                        <a:srgbClr val="DCE4EE"/>
                      </a:solidFill>
                      <a:prstDash val="solid"/>
                    </a:lnL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掉电或试启动失败后恢复运行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T1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断电点矩阵与恢复日志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</a:tr>
              <a:tr h="614363"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T4</a:t>
                      </a:r>
                    </a:p>
                  </a:txBody>
                  <a:tcPr marL="133350" marR="133350" marT="95250" marB="76200" anchor="ctr">
                    <a:lnL w="9525">
                      <a:solidFill>
                        <a:srgbClr val="DCE4EE"/>
                      </a:solidFill>
                      <a:prstDash val="solid"/>
                    </a:lnL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下载负载下采样满足时序目标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T1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带测量条件的时间戳记录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14363"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T5</a:t>
                      </a:r>
                    </a:p>
                  </a:txBody>
                  <a:tcPr marL="133350" marR="133350" marT="95250" marB="76200" anchor="ctr">
                    <a:lnL w="9525">
                      <a:solidFill>
                        <a:srgbClr val="DCE4EE"/>
                      </a:solidFill>
                      <a:prstDash val="solid"/>
                    </a:lnL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升级及允许回退后配置保持正确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T1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版本兼容矩阵与参数比对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</a:tr>
            </a:tbl>
          </a:graphicData>
        </a:graphic>
      </p:graphicFrame>
      <p:sp>
        <p:nvSpPr>
          <p:cNvPr id="6" name="任务必须能独立演示。共享一块测试板时，真机验证仍需排队和预约。">
            <a:extLst xmlns:a="http://schemas.openxmlformats.org/drawingml/2006/main">
              <a:ext uri="{FF2B5EF4-FFF2-40B4-BE49-F238E27FC236}">
                <a16:creationId xmlns:a16="http://schemas.microsoft.com/office/drawing/2014/main" id="{8AA59F03-3F5D-4AC8-A41C-4E5284B8B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0"/>
            <a:ext cx="10077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rPr>
              <a:t>任务必须能独立演示。共享一块测试板时，真机验证仍需排队和预约。</a:t>
            </a:r>
          </a:p>
        </p:txBody>
      </p:sp>
    </p:spTree>
    <p:extLst>
      <p:ext uri="{BB962C8B-B14F-4D97-AF65-F5344CB8AC3E}">
        <p14:creationId xmlns:p14="http://schemas.microsoft.com/office/powerpoint/2010/main" val="169585052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7F9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03  PLAN  /  T3 示例">
            <a:extLst xmlns:a="http://schemas.openxmlformats.org/drawingml/2006/main">
              <a:ext uri="{FF2B5EF4-FFF2-40B4-BE49-F238E27FC236}">
                <a16:creationId xmlns:a16="http://schemas.microsoft.com/office/drawing/2014/main" id="{4B86F611-3D4C-40D3-A973-3BF24AEAC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rPr>
              <a:t>03  PLAN  /  T3 示例</a:t>
            </a:r>
          </a:p>
        </p:txBody>
      </p:sp>
      <p:sp>
        <p:nvSpPr>
          <p:cNvPr id="3" name="一张能直接执行的任务单">
            <a:extLst xmlns:a="http://schemas.openxmlformats.org/drawingml/2006/main">
              <a:ext uri="{FF2B5EF4-FFF2-40B4-BE49-F238E27FC236}">
                <a16:creationId xmlns:a16="http://schemas.microsoft.com/office/drawing/2014/main" id="{A22FC29E-BEF9-4619-AB25-16E0DAD6A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rPr>
              <a:t>一张能直接执行的任务单</a:t>
            </a:r>
          </a:p>
        </p:txBody>
      </p:sp>
      <p:sp>
        <p:nvSpPr>
          <p:cNvPr id="4" name="11">
            <a:extLst xmlns:a="http://schemas.openxmlformats.org/drawingml/2006/main">
              <a:ext uri="{FF2B5EF4-FFF2-40B4-BE49-F238E27FC236}">
                <a16:creationId xmlns:a16="http://schemas.microsoft.com/office/drawing/2014/main" id="{68BDE53F-A798-4C71-9551-2A0D853E7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9950" y="6362700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rPr>
              <a:t>12</a:t>
            </a:r>
          </a:p>
        </p:txBody>
      </p:sp>
      <p:sp>
        <p:nvSpPr>
          <p:cNvPr id="5" name="切片：试启动失败后恢复旧固件">
            <a:extLst xmlns:a="http://schemas.openxmlformats.org/drawingml/2006/main">
              <a:ext uri="{FF2B5EF4-FFF2-40B4-BE49-F238E27FC236}">
                <a16:creationId xmlns:a16="http://schemas.microsoft.com/office/drawing/2014/main" id="{31228954-9BD7-4F14-8EEB-35A537A45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19275"/>
            <a:ext cx="10572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4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4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4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4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4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4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4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4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4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4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75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rPr>
              <a:t>切片：试启动失败后恢复旧固件</a:t>
            </a:r>
          </a:p>
        </p:txBody>
      </p:sp>
      <p:sp>
        <p:nvSpPr>
          <p:cNvPr id="6" name="输入与范围">
            <a:extLst xmlns:a="http://schemas.openxmlformats.org/drawingml/2006/main">
              <a:ext uri="{FF2B5EF4-FFF2-40B4-BE49-F238E27FC236}">
                <a16:creationId xmlns:a16="http://schemas.microsoft.com/office/drawing/2014/main" id="{98863075-156E-4FE6-8E21-EBAC72EFC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09850"/>
            <a:ext cx="50958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2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2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2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2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2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2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2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2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2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2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rPr>
              <a:t>输入与范围</a:t>
            </a:r>
          </a:p>
        </p:txBody>
      </p:sp>
      <p:sp>
        <p:nvSpPr>
          <p:cNvPr id="7" name="输入：R2、R4 和启动状态表&#10;前置：T1 已通过目标板验证&#10;修">
            <a:extLst xmlns:a="http://schemas.openxmlformats.org/drawingml/2006/main">
              <a:ext uri="{FF2B5EF4-FFF2-40B4-BE49-F238E27FC236}">
                <a16:creationId xmlns:a16="http://schemas.microsoft.com/office/drawing/2014/main" id="{3AC5DC5E-9A3B-4803-A8E6-910BC0D2F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52775"/>
            <a:ext cx="5095875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95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95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95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95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95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95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95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95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95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rPr>
              <a:t>输入：R2、R4 和启动状态表</a:t>
            </a:r>
          </a:p>
          <a:p xmlns:a="http://schemas.openxmlformats.org/drawingml/2006/main">
            <a:pPr algn="l">
              <a:defRPr sz="195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rPr>
              <a:t>前置：T1 已通过目标板验证</a:t>
            </a:r>
          </a:p>
          <a:p xmlns:a="http://schemas.openxmlformats.org/drawingml/2006/main">
            <a:pPr algn="l">
              <a:defRPr sz="195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rPr>
              <a:t>修改：健康检查与启动接口适配</a:t>
            </a:r>
          </a:p>
          <a:p xmlns:a="http://schemas.openxmlformats.org/drawingml/2006/main">
            <a:pPr algn="l">
              <a:defRPr sz="195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rPr>
              <a:t>范围外：更换生产公钥与硬件改版</a:t>
            </a:r>
          </a:p>
        </p:txBody>
      </p:sp>
      <p:sp>
        <p:nvSpPr>
          <p:cNvPr id="8" name="可复核的验收场景">
            <a:extLst xmlns:a="http://schemas.openxmlformats.org/drawingml/2006/main">
              <a:ext uri="{FF2B5EF4-FFF2-40B4-BE49-F238E27FC236}">
                <a16:creationId xmlns:a16="http://schemas.microsoft.com/office/drawing/2014/main" id="{0557393F-3CA8-4076-819C-FB956866B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2609850"/>
            <a:ext cx="50577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2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2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2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2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2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2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2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2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2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2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rPr>
              <a:t>可复核的验收场景</a:t>
            </a:r>
          </a:p>
        </p:txBody>
      </p:sp>
      <p:sp>
        <p:nvSpPr>
          <p:cNvPr id="9" name="给定：旧固件有效，新镜像待试运行&#10;当：新固件卡住，未写入健康确认">
            <a:extLst xmlns:a="http://schemas.openxmlformats.org/drawingml/2006/main">
              <a:ext uri="{FF2B5EF4-FFF2-40B4-BE49-F238E27FC236}">
                <a16:creationId xmlns:a16="http://schemas.microsoft.com/office/drawing/2014/main" id="{B82FAC0C-1217-4BC5-997F-3AB34EB7E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3152775"/>
            <a:ext cx="5057775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95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95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95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95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95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95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95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95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95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rPr>
              <a:t>给定：旧固件有效，新镜像待试运行</a:t>
            </a:r>
          </a:p>
          <a:p xmlns:a="http://schemas.openxmlformats.org/drawingml/2006/main">
            <a:pPr algn="l">
              <a:defRPr sz="195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rPr>
              <a:t>当：新固件卡住，未写入健康确认</a:t>
            </a:r>
          </a:p>
          <a:p xmlns:a="http://schemas.openxmlformats.org/drawingml/2006/main">
            <a:pPr algn="l">
              <a:defRPr sz="195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rPr>
              <a:t>并且：看门狗触发下一次复位</a:t>
            </a:r>
          </a:p>
          <a:p xmlns:a="http://schemas.openxmlformats.org/drawingml/2006/main">
            <a:pPr algn="l">
              <a:defRPr sz="195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rPr>
              <a:t>那么：旧固件恢复，配置仍可读取</a:t>
            </a:r>
          </a:p>
        </p:txBody>
      </p:sp>
      <p:sp>
        <p:nvSpPr>
          <p:cNvPr id="10" name="保留的证据">
            <a:extLst xmlns:a="http://schemas.openxmlformats.org/drawingml/2006/main">
              <a:ext uri="{FF2B5EF4-FFF2-40B4-BE49-F238E27FC236}">
                <a16:creationId xmlns:a16="http://schemas.microsoft.com/office/drawing/2014/main" id="{08C355D6-9963-4111-BAED-8DB02E239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48275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02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02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02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02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02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02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02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02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02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02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rPr>
              <a:t>保留的证据</a:t>
            </a:r>
          </a:p>
        </p:txBody>
      </p:sp>
      <p:sp>
        <p:nvSpPr>
          <p:cNvPr id="11" name="提交号、板卡编号、固件哈希、复位原因、串口日志和断言结果">
            <a:extLst xmlns:a="http://schemas.openxmlformats.org/drawingml/2006/main">
              <a:ext uri="{FF2B5EF4-FFF2-40B4-BE49-F238E27FC236}">
                <a16:creationId xmlns:a16="http://schemas.microsoft.com/office/drawing/2014/main" id="{0AC74D9A-4FE6-489B-BB02-87EA4E40D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5125" y="5257800"/>
            <a:ext cx="84772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87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87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87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87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87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87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87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87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87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rPr>
              <a:t>提交号、板卡编号、固件哈希、复位原因、串口日志和断言结果</a:t>
            </a:r>
          </a:p>
        </p:txBody>
      </p:sp>
      <p:sp>
        <p:nvSpPr>
          <p:cNvPr id="12" name="任务完成标准写在实现之前，日志和测试记录关联到同一个提交。">
            <a:extLst xmlns:a="http://schemas.openxmlformats.org/drawingml/2006/main">
              <a:ext uri="{FF2B5EF4-FFF2-40B4-BE49-F238E27FC236}">
                <a16:creationId xmlns:a16="http://schemas.microsoft.com/office/drawing/2014/main" id="{0A748CCE-7A15-41A5-8C41-E94E516F5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0"/>
            <a:ext cx="10077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rPr>
              <a:t>任务完成标准写在实现之前，日志和测试记录关联到同一个提交。</a:t>
            </a:r>
          </a:p>
        </p:txBody>
      </p:sp>
    </p:spTree>
    <p:extLst>
      <p:ext uri="{BB962C8B-B14F-4D97-AF65-F5344CB8AC3E}">
        <p14:creationId xmlns:p14="http://schemas.microsoft.com/office/powerpoint/2010/main" val="452873893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7F9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04  EXECUTE">
            <a:extLst xmlns:a="http://schemas.openxmlformats.org/drawingml/2006/main">
              <a:ext uri="{FF2B5EF4-FFF2-40B4-BE49-F238E27FC236}">
                <a16:creationId xmlns:a16="http://schemas.microsoft.com/office/drawing/2014/main" id="{0F4D6BED-4454-438B-811A-DF99F60E8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rPr>
              <a:t>04  EXECUTE</a:t>
            </a:r>
          </a:p>
        </p:txBody>
      </p:sp>
      <p:sp>
        <p:nvSpPr>
          <p:cNvPr id="3" name="小步执行与短反馈">
            <a:extLst xmlns:a="http://schemas.openxmlformats.org/drawingml/2006/main">
              <a:ext uri="{FF2B5EF4-FFF2-40B4-BE49-F238E27FC236}">
                <a16:creationId xmlns:a16="http://schemas.microsoft.com/office/drawing/2014/main" id="{9AF397CD-1EBE-40C1-8ED4-DA4483CB1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rPr>
              <a:t>小步执行与短反馈</a:t>
            </a:r>
          </a:p>
        </p:txBody>
      </p:sp>
      <p:sp>
        <p:nvSpPr>
          <p:cNvPr id="4" name="12">
            <a:extLst xmlns:a="http://schemas.openxmlformats.org/drawingml/2006/main">
              <a:ext uri="{FF2B5EF4-FFF2-40B4-BE49-F238E27FC236}">
                <a16:creationId xmlns:a16="http://schemas.microsoft.com/office/drawing/2014/main" id="{447C7946-050E-419E-A4FD-2985AE2F9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9950" y="6362700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rPr>
              <a:t>13</a:t>
            </a:r>
          </a:p>
        </p:txBody>
      </p:sp>
      <p:sp>
        <p:nvSpPr>
          <p:cNvPr id="5" name="01">
            <a:extLst xmlns:a="http://schemas.openxmlformats.org/drawingml/2006/main">
              <a:ext uri="{FF2B5EF4-FFF2-40B4-BE49-F238E27FC236}">
                <a16:creationId xmlns:a16="http://schemas.microsoft.com/office/drawing/2014/main" id="{A5A26620-C230-423A-8A5A-FF02E0B84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85950"/>
            <a:ext cx="80962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31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31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31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31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31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31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31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31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31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31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先构造失败">
            <a:extLst xmlns:a="http://schemas.openxmlformats.org/drawingml/2006/main">
              <a:ext uri="{FF2B5EF4-FFF2-40B4-BE49-F238E27FC236}">
                <a16:creationId xmlns:a16="http://schemas.microsoft.com/office/drawing/2014/main" id="{EEF649B0-723B-4A68-B8A3-B846C4E73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1905000"/>
            <a:ext cx="280987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75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75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75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75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75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75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75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75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75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rPr>
              <a:t>先构造失败</a:t>
            </a:r>
          </a:p>
        </p:txBody>
      </p:sp>
      <p:sp>
        <p:nvSpPr>
          <p:cNvPr id="7" name="注入试运行超时，看到旧逻辑不能满足 R4">
            <a:extLst xmlns:a="http://schemas.openxmlformats.org/drawingml/2006/main">
              <a:ext uri="{FF2B5EF4-FFF2-40B4-BE49-F238E27FC236}">
                <a16:creationId xmlns:a16="http://schemas.microsoft.com/office/drawing/2014/main" id="{F466C191-C262-47A5-94F4-3B345024A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5850" y="1924050"/>
            <a:ext cx="6524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rPr>
              <a:t>注入试运行超时，看到旧逻辑不能满足 R4</a:t>
            </a:r>
          </a:p>
        </p:txBody>
      </p:sp>
      <p:sp>
        <p:nvSpPr>
          <p:cNvPr id="8" name="02">
            <a:extLst xmlns:a="http://schemas.openxmlformats.org/drawingml/2006/main">
              <a:ext uri="{FF2B5EF4-FFF2-40B4-BE49-F238E27FC236}">
                <a16:creationId xmlns:a16="http://schemas.microsoft.com/office/drawing/2014/main" id="{74A674AF-7B38-40D8-8AD0-90857E32B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47975"/>
            <a:ext cx="80962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31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31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31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31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31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31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31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31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31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31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9" name="做最小修改">
            <a:extLst xmlns:a="http://schemas.openxmlformats.org/drawingml/2006/main">
              <a:ext uri="{FF2B5EF4-FFF2-40B4-BE49-F238E27FC236}">
                <a16:creationId xmlns:a16="http://schemas.microsoft.com/office/drawing/2014/main" id="{F32ABE80-9892-4DF9-BC7E-FC66FB815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2867025"/>
            <a:ext cx="280987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75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75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75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75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75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75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75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75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75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rPr>
              <a:t>做最小修改</a:t>
            </a:r>
          </a:p>
        </p:txBody>
      </p:sp>
      <p:sp>
        <p:nvSpPr>
          <p:cNvPr id="10" name="补齐健康确认条件与失败状态处理">
            <a:extLst xmlns:a="http://schemas.openxmlformats.org/drawingml/2006/main">
              <a:ext uri="{FF2B5EF4-FFF2-40B4-BE49-F238E27FC236}">
                <a16:creationId xmlns:a16="http://schemas.microsoft.com/office/drawing/2014/main" id="{0BEAF94C-7EF3-4174-8045-D193B91CF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5850" y="2886075"/>
            <a:ext cx="6524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rPr>
              <a:t>补齐健康确认条件与失败状态处理</a:t>
            </a:r>
          </a:p>
        </p:txBody>
      </p:sp>
      <p:sp>
        <p:nvSpPr>
          <p:cNvPr id="11" name="03">
            <a:extLst xmlns:a="http://schemas.openxmlformats.org/drawingml/2006/main">
              <a:ext uri="{FF2B5EF4-FFF2-40B4-BE49-F238E27FC236}">
                <a16:creationId xmlns:a16="http://schemas.microsoft.com/office/drawing/2014/main" id="{AADD7B21-3911-4786-8DCC-AACC447EC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0"/>
            <a:ext cx="80962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31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31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31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31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31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31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31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31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31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31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2" name="运行当前切片">
            <a:extLst xmlns:a="http://schemas.openxmlformats.org/drawingml/2006/main">
              <a:ext uri="{FF2B5EF4-FFF2-40B4-BE49-F238E27FC236}">
                <a16:creationId xmlns:a16="http://schemas.microsoft.com/office/drawing/2014/main" id="{5485E275-24A3-4FF1-BB50-C08B50735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3829050"/>
            <a:ext cx="280987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75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75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75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75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75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75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75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75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75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rPr>
              <a:t>运行当前切片</a:t>
            </a:r>
          </a:p>
        </p:txBody>
      </p:sp>
      <p:sp>
        <p:nvSpPr>
          <p:cNvPr id="13" name="先跑主机状态测试，再做编译与目标板验证">
            <a:extLst xmlns:a="http://schemas.openxmlformats.org/drawingml/2006/main">
              <a:ext uri="{FF2B5EF4-FFF2-40B4-BE49-F238E27FC236}">
                <a16:creationId xmlns:a16="http://schemas.microsoft.com/office/drawing/2014/main" id="{92934589-A4FD-4CD1-AEE1-6A572761B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5850" y="3848100"/>
            <a:ext cx="6524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rPr>
              <a:t>先跑主机状态测试，再做编译与目标板验证</a:t>
            </a:r>
          </a:p>
        </p:txBody>
      </p:sp>
      <p:sp>
        <p:nvSpPr>
          <p:cNvPr id="14" name="04">
            <a:extLst xmlns:a="http://schemas.openxmlformats.org/drawingml/2006/main">
              <a:ext uri="{FF2B5EF4-FFF2-40B4-BE49-F238E27FC236}">
                <a16:creationId xmlns:a16="http://schemas.microsoft.com/office/drawing/2014/main" id="{C6403CCD-92B4-4D56-8C02-CD175892F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72025"/>
            <a:ext cx="80962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31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31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31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31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31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31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31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31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31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31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5" name="保存当次证据">
            <a:extLst xmlns:a="http://schemas.openxmlformats.org/drawingml/2006/main">
              <a:ext uri="{FF2B5EF4-FFF2-40B4-BE49-F238E27FC236}">
                <a16:creationId xmlns:a16="http://schemas.microsoft.com/office/drawing/2014/main" id="{A2D06A48-5F2F-4700-ADA4-AE6EF5FBB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4791075"/>
            <a:ext cx="280987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75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75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75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75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75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75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75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75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75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rPr>
              <a:t>保存当次证据</a:t>
            </a:r>
          </a:p>
        </p:txBody>
      </p:sp>
      <p:sp>
        <p:nvSpPr>
          <p:cNvPr id="16" name="记录修改范围、命令、结果和未解决的问题">
            <a:extLst xmlns:a="http://schemas.openxmlformats.org/drawingml/2006/main">
              <a:ext uri="{FF2B5EF4-FFF2-40B4-BE49-F238E27FC236}">
                <a16:creationId xmlns:a16="http://schemas.microsoft.com/office/drawing/2014/main" id="{8A548F83-3C2F-42B8-B5CC-8D0B53B7A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5850" y="4810125"/>
            <a:ext cx="6524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rPr>
              <a:t>记录修改范围、命令、结果和未解决的问题</a:t>
            </a:r>
          </a:p>
        </p:txBody>
      </p:sp>
      <p:sp>
        <p:nvSpPr>
          <p:cNvPr id="17" name="新一次修改后重新验证受影响的行为。旧日志不能替当前提交背书。">
            <a:extLst xmlns:a="http://schemas.openxmlformats.org/drawingml/2006/main">
              <a:ext uri="{FF2B5EF4-FFF2-40B4-BE49-F238E27FC236}">
                <a16:creationId xmlns:a16="http://schemas.microsoft.com/office/drawing/2014/main" id="{40EA263E-B002-4DEE-870E-B81047E5D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0"/>
            <a:ext cx="10077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rPr>
              <a:t>新一次修改后重新验证受影响的行为。旧日志不能替当前提交背书。</a:t>
            </a:r>
          </a:p>
        </p:txBody>
      </p:sp>
    </p:spTree>
    <p:extLst>
      <p:ext uri="{BB962C8B-B14F-4D97-AF65-F5344CB8AC3E}">
        <p14:creationId xmlns:p14="http://schemas.microsoft.com/office/powerpoint/2010/main" val="1269011559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7F9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04  EXECUTE  /  工程边界">
            <a:extLst xmlns:a="http://schemas.openxmlformats.org/drawingml/2006/main">
              <a:ext uri="{FF2B5EF4-FFF2-40B4-BE49-F238E27FC236}">
                <a16:creationId xmlns:a16="http://schemas.microsoft.com/office/drawing/2014/main" id="{7E00D9E4-EBCB-4F8C-8328-8922C47F4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rPr>
              <a:t>04  EXECUTE  /  工程边界</a:t>
            </a:r>
          </a:p>
        </p:txBody>
      </p:sp>
      <p:sp>
        <p:nvSpPr>
          <p:cNvPr id="3" name="嵌入式执行阶段的约束清单">
            <a:extLst xmlns:a="http://schemas.openxmlformats.org/drawingml/2006/main">
              <a:ext uri="{FF2B5EF4-FFF2-40B4-BE49-F238E27FC236}">
                <a16:creationId xmlns:a16="http://schemas.microsoft.com/office/drawing/2014/main" id="{43BD6E6F-C15E-44E9-A69D-9EE2996C7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rPr>
              <a:t>嵌入式执行阶段的约束清单</a:t>
            </a:r>
          </a:p>
        </p:txBody>
      </p:sp>
      <p:sp>
        <p:nvSpPr>
          <p:cNvPr id="4" name="13">
            <a:extLst xmlns:a="http://schemas.openxmlformats.org/drawingml/2006/main">
              <a:ext uri="{FF2B5EF4-FFF2-40B4-BE49-F238E27FC236}">
                <a16:creationId xmlns:a16="http://schemas.microsoft.com/office/drawing/2014/main" id="{63E78824-A431-493B-9E69-C188C9F89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9950" y="6362700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rPr>
              <a:t>14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8B8EB9-5771-44BB-B19C-B9DCA3140A9F}"/>
              </a:ext>
            </a:extLst>
          </p:cNvPr>
          <p:cNvGraphicFramePr/>
          <p:nvPr/>
        </p:nvGraphicFramePr>
        <p:xfrm>
          <a:off xmlns:a="http://schemas.openxmlformats.org/drawingml/2006/main" x="685800" y="1771650"/>
          <a:ext xmlns:a="http://schemas.openxmlformats.org/drawingml/2006/main" cx="10820400" cy="400050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1809750"/>
                <a:gridCol w="5010150"/>
                <a:gridCol w="4000500"/>
              </a:tblGrid>
              <a:tr h="485775"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约束</a:t>
                      </a:r>
                    </a:p>
                  </a:txBody>
                  <a:tcPr marL="133350" marR="133350" marT="95250" marB="76200" anchor="ctr">
                    <a:lnL w="9525">
                      <a:solidFill>
                        <a:srgbClr val="DCE4EE"/>
                      </a:solidFill>
                      <a:prstDash val="solid"/>
                    </a:lnL>
                    <a:lnR w="9525">
                      <a:solidFill>
                        <a:srgbClr val="DCE4EE"/>
                      </a:solidFill>
                      <a:prstDash val="solid"/>
                    </a:lnR>
                    <a:lnT w="9525">
                      <a:solidFill>
                        <a:srgbClr val="DCE4EE"/>
                      </a:solidFill>
                      <a:prstDash val="solid"/>
                    </a:lnT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10223A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执行方式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T w="9525">
                      <a:solidFill>
                        <a:srgbClr val="DCE4EE"/>
                      </a:solidFill>
                      <a:prstDash val="solid"/>
                    </a:lnT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10223A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证据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T w="9525">
                      <a:solidFill>
                        <a:srgbClr val="DCE4EE"/>
                      </a:solidFill>
                      <a:prstDash val="solid"/>
                    </a:lnT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10223A"/>
                    </a:solidFill>
                  </a:tcPr>
                </a:tc>
              </a:tr>
              <a:tr h="702945"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00" b="1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中断与任务</a:t>
                      </a:r>
                    </a:p>
                  </a:txBody>
                  <a:tcPr marL="133350" marR="133350" marT="95250" marB="76200" anchor="ctr">
                    <a:lnL w="9525">
                      <a:solidFill>
                        <a:srgbClr val="DCE4EE"/>
                      </a:solidFill>
                      <a:prstDash val="solid"/>
                    </a:lnL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中断只做必要处理，复杂操作交给任务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中断耗时、任务唤醒与截止时间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02945"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00" b="1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Flash 擦写</a:t>
                      </a:r>
                    </a:p>
                  </a:txBody>
                  <a:tcPr marL="133350" marR="133350" marT="95250" marB="76200" anchor="ctr">
                    <a:lnL w="9525">
                      <a:solidFill>
                        <a:srgbClr val="DCE4EE"/>
                      </a:solidFill>
                      <a:prstDash val="solid"/>
                    </a:lnL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查手册确认阻塞、对齐与读写限制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真机擦写耗时，采样负载下的抖动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</a:tr>
              <a:tr h="702945"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00" b="1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内存与镜像</a:t>
                      </a:r>
                    </a:p>
                  </a:txBody>
                  <a:tcPr marL="133350" marR="133350" marT="95250" marB="76200" anchor="ctr">
                    <a:lnL w="9525">
                      <a:solidFill>
                        <a:srgbClr val="DCE4EE"/>
                      </a:solidFill>
                      <a:prstDash val="solid"/>
                    </a:lnL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核对栈、堆、链接布局和镜像上限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map 文件、栈水位与压力测试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02945"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00" b="1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密钥与镜像</a:t>
                      </a:r>
                    </a:p>
                  </a:txBody>
                  <a:tcPr marL="133350" marR="133350" marT="95250" marB="76200" anchor="ctr">
                    <a:lnL w="9525">
                      <a:solidFill>
                        <a:srgbClr val="DCE4EE"/>
                      </a:solidFill>
                      <a:prstDash val="solid"/>
                    </a:lnL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开发签名与生产签名分开管理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构建清单、签名验证和受控发布记录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</a:tr>
              <a:tr h="702945"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00" b="1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共享硬件</a:t>
                      </a:r>
                    </a:p>
                  </a:txBody>
                  <a:tcPr marL="133350" marR="133350" marT="95250" marB="76200" anchor="ctr">
                    <a:lnL w="9525">
                      <a:solidFill>
                        <a:srgbClr val="DCE4EE"/>
                      </a:solidFill>
                      <a:prstDash val="solid"/>
                    </a:lnL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独占烧录与断电测试，保留恢复入口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板卡预约、固件版本与恢复步骤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仿真和主机测试提供快速反馈。设备的物理约束仍由目标硬件证据确认。">
            <a:extLst xmlns:a="http://schemas.openxmlformats.org/drawingml/2006/main">
              <a:ext uri="{FF2B5EF4-FFF2-40B4-BE49-F238E27FC236}">
                <a16:creationId xmlns:a16="http://schemas.microsoft.com/office/drawing/2014/main" id="{DCBE7129-E0CC-4ECE-98FB-6CE9135FE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0"/>
            <a:ext cx="10077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rPr>
              <a:t>仿真和主机测试提供快速反馈。设备的物理约束仍由目标硬件证据确认。</a:t>
            </a:r>
          </a:p>
        </p:txBody>
      </p:sp>
    </p:spTree>
    <p:extLst>
      <p:ext uri="{BB962C8B-B14F-4D97-AF65-F5344CB8AC3E}">
        <p14:creationId xmlns:p14="http://schemas.microsoft.com/office/powerpoint/2010/main" val="78180556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7F9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05  VERIFY">
            <a:extLst xmlns:a="http://schemas.openxmlformats.org/drawingml/2006/main">
              <a:ext uri="{FF2B5EF4-FFF2-40B4-BE49-F238E27FC236}">
                <a16:creationId xmlns:a16="http://schemas.microsoft.com/office/drawing/2014/main" id="{A8320AAA-FC1B-4F1C-99F0-B02BF6F27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rPr>
              <a:t>05  VERIFY</a:t>
            </a:r>
          </a:p>
        </p:txBody>
      </p:sp>
      <p:sp>
        <p:nvSpPr>
          <p:cNvPr id="3" name="三层证据共同覆盖验收规则">
            <a:extLst xmlns:a="http://schemas.openxmlformats.org/drawingml/2006/main">
              <a:ext uri="{FF2B5EF4-FFF2-40B4-BE49-F238E27FC236}">
                <a16:creationId xmlns:a16="http://schemas.microsoft.com/office/drawing/2014/main" id="{691CAF61-A94A-4AB5-AB8A-58DDFAD76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rPr>
              <a:t>三层证据共同覆盖验收规则</a:t>
            </a:r>
          </a:p>
        </p:txBody>
      </p:sp>
      <p:sp>
        <p:nvSpPr>
          <p:cNvPr id="4" name="14">
            <a:extLst xmlns:a="http://schemas.openxmlformats.org/drawingml/2006/main">
              <a:ext uri="{FF2B5EF4-FFF2-40B4-BE49-F238E27FC236}">
                <a16:creationId xmlns:a16="http://schemas.microsoft.com/office/drawing/2014/main" id="{E8A9BA55-680D-4445-883E-336CC2FE7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9950" y="6362700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rPr>
              <a:t>15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AC5D24-52AC-454E-AB8B-4786CF76AEC1}"/>
              </a:ext>
            </a:extLst>
          </p:cNvPr>
          <p:cNvGraphicFramePr/>
          <p:nvPr/>
        </p:nvGraphicFramePr>
        <p:xfrm>
          <a:off xmlns:a="http://schemas.openxmlformats.org/drawingml/2006/main" x="685800" y="1943100"/>
          <a:ext xmlns:a="http://schemas.openxmlformats.org/drawingml/2006/main" cx="10820400" cy="325755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2000250"/>
                <a:gridCol w="5572125"/>
                <a:gridCol w="3248025"/>
              </a:tblGrid>
              <a:tr h="514350"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验证层</a:t>
                      </a:r>
                    </a:p>
                  </a:txBody>
                  <a:tcPr marL="133350" marR="133350" marT="95250" marB="76200" anchor="ctr">
                    <a:lnL w="9525">
                      <a:solidFill>
                        <a:srgbClr val="DCE4EE"/>
                      </a:solidFill>
                      <a:prstDash val="solid"/>
                    </a:lnL>
                    <a:lnR w="9525">
                      <a:solidFill>
                        <a:srgbClr val="DCE4EE"/>
                      </a:solidFill>
                      <a:prstDash val="solid"/>
                    </a:lnR>
                    <a:lnT w="9525">
                      <a:solidFill>
                        <a:srgbClr val="DCE4EE"/>
                      </a:solidFill>
                      <a:prstDash val="solid"/>
                    </a:lnT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10223A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重点验证什么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T w="9525">
                      <a:solidFill>
                        <a:srgbClr val="DCE4EE"/>
                      </a:solidFill>
                      <a:prstDash val="solid"/>
                    </a:lnT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10223A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证据的边界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T w="9525">
                      <a:solidFill>
                        <a:srgbClr val="DCE4EE"/>
                      </a:solidFill>
                      <a:prstDash val="solid"/>
                    </a:lnT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10223A"/>
                    </a:solidFill>
                  </a:tcPr>
                </a:tc>
              </a:tr>
              <a:tr h="914400"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主机与构建</a:t>
                      </a:r>
                    </a:p>
                  </a:txBody>
                  <a:tcPr marL="133350" marR="133350" marT="95250" marB="76200" anchor="ctr">
                    <a:lnL w="9525">
                      <a:solidFill>
                        <a:srgbClr val="DCE4EE"/>
                      </a:solidFill>
                      <a:prstDash val="solid"/>
                    </a:lnL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状态迁移、协议解析、签名拒绝路径</a:t>
                      </a:r>
                    </a:p>
                    <a:p>
                      <a:r>
                        <a:rPr sz="1875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编译、静态检查与镜像尺寸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不能证明真实 Flash 与中断时序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目标板与 HIL</a:t>
                      </a:r>
                    </a:p>
                  </a:txBody>
                  <a:tcPr marL="133350" marR="133350" marT="95250" marB="76200" anchor="ctr">
                    <a:lnL w="9525">
                      <a:solidFill>
                        <a:srgbClr val="DCE4EE"/>
                      </a:solidFill>
                      <a:prstDash val="solid"/>
                    </a:lnL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断电、复位、存储写入与时序</a:t>
                      </a:r>
                    </a:p>
                    <a:p>
                      <a:r>
                        <a:rPr sz="1875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真实 Bootloader 和配置恢复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结论只覆盖记录中的板型与条件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</a:tr>
              <a:tr h="914400"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发布与现场</a:t>
                      </a:r>
                    </a:p>
                  </a:txBody>
                  <a:tcPr marL="133350" marR="133350" marT="95250" marB="76200" anchor="ctr">
                    <a:lnL w="9525">
                      <a:solidFill>
                        <a:srgbClr val="DCE4EE"/>
                      </a:solidFill>
                      <a:prstDash val="solid"/>
                    </a:lnL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受控批次升级、恢复率与异常趋势</a:t>
                      </a:r>
                    </a:p>
                    <a:p>
                      <a:r>
                        <a:rPr sz="1875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设备版本、配置及运行状态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需要足够观察周期和恢复负责人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每条证据至少带上">
            <a:extLst xmlns:a="http://schemas.openxmlformats.org/drawingml/2006/main">
              <a:ext uri="{FF2B5EF4-FFF2-40B4-BE49-F238E27FC236}">
                <a16:creationId xmlns:a16="http://schemas.microsoft.com/office/drawing/2014/main" id="{BBE36564-D13F-4FB1-BB87-FD0EF0324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34025"/>
            <a:ext cx="27813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02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02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02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02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02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02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02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02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02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02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rPr>
              <a:t>每条证据至少带上</a:t>
            </a:r>
          </a:p>
        </p:txBody>
      </p:sp>
      <p:sp>
        <p:nvSpPr>
          <p:cNvPr id="7" name="提交号  /  板型与硬件版本  /  固件哈希  /  测试条">
            <a:extLst xmlns:a="http://schemas.openxmlformats.org/drawingml/2006/main">
              <a:ext uri="{FF2B5EF4-FFF2-40B4-BE49-F238E27FC236}">
                <a16:creationId xmlns:a16="http://schemas.microsoft.com/office/drawing/2014/main" id="{221D2609-2CDB-44B5-B61F-DF48824A8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5553075"/>
            <a:ext cx="7620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80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80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80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80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80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80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80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80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80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rPr>
              <a:t>提交号  /  板型与硬件版本  /  固件哈希  /  测试条件</a:t>
            </a:r>
          </a:p>
        </p:txBody>
      </p:sp>
      <p:sp>
        <p:nvSpPr>
          <p:cNvPr id="8" name="HIL：硬件在环测试。表中描述验收计划，不代表已经完成测试。">
            <a:extLst xmlns:a="http://schemas.openxmlformats.org/drawingml/2006/main">
              <a:ext uri="{FF2B5EF4-FFF2-40B4-BE49-F238E27FC236}">
                <a16:creationId xmlns:a16="http://schemas.microsoft.com/office/drawing/2014/main" id="{212AE4D3-9262-4BA7-9E95-4E0FE9DC9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0"/>
            <a:ext cx="10077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rPr>
              <a:t>HIL：硬件在环测试。表中描述验收计划，不代表已经完成测试。</a:t>
            </a:r>
          </a:p>
        </p:txBody>
      </p:sp>
    </p:spTree>
    <p:extLst>
      <p:ext uri="{BB962C8B-B14F-4D97-AF65-F5344CB8AC3E}">
        <p14:creationId xmlns:p14="http://schemas.microsoft.com/office/powerpoint/2010/main" val="1770888472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7F9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05  VERIFY  /  两条审查轴">
            <a:extLst xmlns:a="http://schemas.openxmlformats.org/drawingml/2006/main">
              <a:ext uri="{FF2B5EF4-FFF2-40B4-BE49-F238E27FC236}">
                <a16:creationId xmlns:a16="http://schemas.microsoft.com/office/drawing/2014/main" id="{E35B46B5-DB81-48CE-96CE-C5619174C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rPr>
              <a:t>05  VERIFY  /  两条审查轴</a:t>
            </a:r>
          </a:p>
        </p:txBody>
      </p:sp>
      <p:sp>
        <p:nvSpPr>
          <p:cNvPr id="3" name="规范审查通过，需求审查仍可能阻塞">
            <a:extLst xmlns:a="http://schemas.openxmlformats.org/drawingml/2006/main">
              <a:ext uri="{FF2B5EF4-FFF2-40B4-BE49-F238E27FC236}">
                <a16:creationId xmlns:a16="http://schemas.microsoft.com/office/drawing/2014/main" id="{69E93326-F6E6-40EA-95C4-D75F5BAE8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rPr>
              <a:t>规范审查通过，需求审查仍可能阻塞</a:t>
            </a:r>
          </a:p>
        </p:txBody>
      </p:sp>
      <p:sp>
        <p:nvSpPr>
          <p:cNvPr id="4" name="15">
            <a:extLst xmlns:a="http://schemas.openxmlformats.org/drawingml/2006/main">
              <a:ext uri="{FF2B5EF4-FFF2-40B4-BE49-F238E27FC236}">
                <a16:creationId xmlns:a16="http://schemas.microsoft.com/office/drawing/2014/main" id="{8AE54D51-1B27-4BBA-9AAC-B8A62B3DD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9950" y="6362700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rPr>
              <a:t>16</a:t>
            </a:r>
          </a:p>
        </p:txBody>
      </p:sp>
      <p:sp>
        <p:nvSpPr>
          <p:cNvPr id="5" name="Standards：实现质量">
            <a:extLst xmlns:a="http://schemas.openxmlformats.org/drawingml/2006/main">
              <a:ext uri="{FF2B5EF4-FFF2-40B4-BE49-F238E27FC236}">
                <a16:creationId xmlns:a16="http://schemas.microsoft.com/office/drawing/2014/main" id="{E3C12BB1-0D50-4C60-BB45-42E9BBA58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57375"/>
            <a:ext cx="50958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2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2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2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2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2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2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2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2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2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2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rPr>
              <a:t>Standards：实现质量</a:t>
            </a:r>
          </a:p>
        </p:txBody>
      </p:sp>
      <p:sp>
        <p:nvSpPr>
          <p:cNvPr id="6" name="检查编码规范、接口与资源释放&#10;核对并发、边界条件和错误处理&#10;关注">
            <a:extLst xmlns:a="http://schemas.openxmlformats.org/drawingml/2006/main">
              <a:ext uri="{FF2B5EF4-FFF2-40B4-BE49-F238E27FC236}">
                <a16:creationId xmlns:a16="http://schemas.microsoft.com/office/drawing/2014/main" id="{9225474C-6BA2-4188-BB83-569B06038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00300"/>
            <a:ext cx="5095875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02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02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02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02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02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02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02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02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02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rPr>
              <a:t>检查编码规范、接口与资源释放</a:t>
            </a:r>
          </a:p>
          <a:p xmlns:a="http://schemas.openxmlformats.org/drawingml/2006/main">
            <a:pPr algn="l">
              <a:defRPr sz="202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rPr>
              <a:t>核对并发、边界条件和错误处理</a:t>
            </a:r>
          </a:p>
          <a:p xmlns:a="http://schemas.openxmlformats.org/drawingml/2006/main">
            <a:pPr algn="l">
              <a:defRPr sz="202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rPr>
              <a:t>关注测试能否稳定复现</a:t>
            </a:r>
          </a:p>
        </p:txBody>
      </p:sp>
      <p:sp>
        <p:nvSpPr>
          <p:cNvPr id="7" name="Spec：需求符合度">
            <a:extLst xmlns:a="http://schemas.openxmlformats.org/drawingml/2006/main">
              <a:ext uri="{FF2B5EF4-FFF2-40B4-BE49-F238E27FC236}">
                <a16:creationId xmlns:a16="http://schemas.microsoft.com/office/drawing/2014/main" id="{25DFE32C-A36F-4A4B-8363-51C668B15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1857375"/>
            <a:ext cx="50673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2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2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2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2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2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2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2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2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2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2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rPr>
              <a:t>Spec：需求符合度</a:t>
            </a:r>
          </a:p>
        </p:txBody>
      </p:sp>
      <p:sp>
        <p:nvSpPr>
          <p:cNvPr id="8" name="逐条对照 R1 至 R5 的可观察行为&#10;追问证据是否来自正确测试">
            <a:extLst xmlns:a="http://schemas.openxmlformats.org/drawingml/2006/main">
              <a:ext uri="{FF2B5EF4-FFF2-40B4-BE49-F238E27FC236}">
                <a16:creationId xmlns:a16="http://schemas.microsoft.com/office/drawing/2014/main" id="{9C7CA928-3A23-421E-9681-221FD60E3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2400300"/>
            <a:ext cx="506730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02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02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02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02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02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02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02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02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02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rPr>
              <a:t>逐条对照 R1 至 R5 的可观察行为</a:t>
            </a:r>
          </a:p>
          <a:p xmlns:a="http://schemas.openxmlformats.org/drawingml/2006/main">
            <a:pPr algn="l">
              <a:defRPr sz="202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rPr>
              <a:t>追问证据是否来自正确测试入口</a:t>
            </a:r>
          </a:p>
          <a:p xmlns:a="http://schemas.openxmlformats.org/drawingml/2006/main">
            <a:pPr algn="l">
              <a:defRPr sz="202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rPr>
              <a:t>核对遗漏场景和兼容承诺</a:t>
            </a:r>
          </a:p>
        </p:txBody>
      </p:sp>
      <p:sp>
        <p:nvSpPr>
          <p:cNvPr id="9" name="审查示例">
            <a:extLst xmlns:a="http://schemas.openxmlformats.org/drawingml/2006/main">
              <a:ext uri="{FF2B5EF4-FFF2-40B4-BE49-F238E27FC236}">
                <a16:creationId xmlns:a16="http://schemas.microsoft.com/office/drawing/2014/main" id="{9F329C59-ACFA-4144-A1F3-A6E4EB4E3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10100"/>
            <a:ext cx="22860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02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02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02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02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02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02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02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02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02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02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rPr>
              <a:t>审查示例</a:t>
            </a:r>
          </a:p>
        </p:txBody>
      </p:sp>
      <p:sp>
        <p:nvSpPr>
          <p:cNvPr id="10" name="规范检查通过，主机测试通过。&#10;真机在交换中掉电后无法恢复，R2 ">
            <a:extLst xmlns:a="http://schemas.openxmlformats.org/drawingml/2006/main">
              <a:ext uri="{FF2B5EF4-FFF2-40B4-BE49-F238E27FC236}">
                <a16:creationId xmlns:a16="http://schemas.microsoft.com/office/drawing/2014/main" id="{7608525C-8B9A-48BA-8B45-A7001557A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0"/>
            <a:ext cx="738187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7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7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7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7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7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7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7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7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7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17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rPr>
              <a:t>规范检查通过，主机测试通过。</a:t>
            </a:r>
          </a:p>
          <a:p xmlns:a="http://schemas.openxmlformats.org/drawingml/2006/main">
            <a:pPr algn="l">
              <a:defRPr sz="217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rPr>
              <a:t>真机在交换中掉电后无法恢复，R2 失败。</a:t>
            </a:r>
          </a:p>
        </p:txBody>
      </p:sp>
      <p:sp>
        <p:nvSpPr>
          <p:cNvPr id="11" name="阻塞发布">
            <a:extLst xmlns:a="http://schemas.openxmlformats.org/drawingml/2006/main">
              <a:ext uri="{FF2B5EF4-FFF2-40B4-BE49-F238E27FC236}">
                <a16:creationId xmlns:a16="http://schemas.microsoft.com/office/drawing/2014/main" id="{C661BA65-3283-4069-B710-04C25CF2C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5181600"/>
            <a:ext cx="2571750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925" b="1">
                <a:solidFill>
                  <a:srgbClr val="B63D37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925" b="1">
                <a:solidFill>
                  <a:srgbClr val="B63D37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925" b="1">
                <a:solidFill>
                  <a:srgbClr val="B63D37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925" b="1">
                <a:solidFill>
                  <a:srgbClr val="B63D37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925" b="1">
                <a:solidFill>
                  <a:srgbClr val="B63D37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925" b="1">
                <a:solidFill>
                  <a:srgbClr val="B63D37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925" b="1">
                <a:solidFill>
                  <a:srgbClr val="B63D37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925" b="1">
                <a:solidFill>
                  <a:srgbClr val="B63D37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925" b="1">
                <a:solidFill>
                  <a:srgbClr val="B63D37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925" b="1">
                <a:solidFill>
                  <a:srgbClr val="B63D37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925" b="1">
                <a:solidFill>
                  <a:srgbClr val="B6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B63D37"/>
                </a:solidFill>
                <a:latin typeface="Microsoft YaHei"/>
                <a:ea typeface="Microsoft YaHei"/>
                <a:cs typeface="Microsoft YaHei"/>
              </a:rPr>
              <a:t>阻塞发布</a:t>
            </a:r>
          </a:p>
        </p:txBody>
      </p:sp>
      <p:sp>
        <p:nvSpPr>
          <p:cNvPr id="12" name="以上结果仅用于教学演示。审查比较基点固定，失败项修复后重新取证。">
            <a:extLst xmlns:a="http://schemas.openxmlformats.org/drawingml/2006/main">
              <a:ext uri="{FF2B5EF4-FFF2-40B4-BE49-F238E27FC236}">
                <a16:creationId xmlns:a16="http://schemas.microsoft.com/office/drawing/2014/main" id="{883A1330-83DB-4AEE-9A86-980FBEA82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0"/>
            <a:ext cx="10077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rPr>
              <a:t>以上结果仅用于教学演示。审查比较基点固定，失败项修复后重新取证。</a:t>
            </a:r>
          </a:p>
        </p:txBody>
      </p:sp>
    </p:spTree>
    <p:extLst>
      <p:ext uri="{BB962C8B-B14F-4D97-AF65-F5344CB8AC3E}">
        <p14:creationId xmlns:p14="http://schemas.microsoft.com/office/powerpoint/2010/main" val="976183034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7F9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05  VERIFY  /  验收计划">
            <a:extLst xmlns:a="http://schemas.openxmlformats.org/drawingml/2006/main">
              <a:ext uri="{FF2B5EF4-FFF2-40B4-BE49-F238E27FC236}">
                <a16:creationId xmlns:a16="http://schemas.microsoft.com/office/drawing/2014/main" id="{F78C9BCF-9BE2-4B00-9B99-4D01C4E13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rPr>
              <a:t>05  VERIFY  /  验收计划</a:t>
            </a:r>
          </a:p>
        </p:txBody>
      </p:sp>
      <p:sp>
        <p:nvSpPr>
          <p:cNvPr id="3" name="真机故障注入矩阵">
            <a:extLst xmlns:a="http://schemas.openxmlformats.org/drawingml/2006/main">
              <a:ext uri="{FF2B5EF4-FFF2-40B4-BE49-F238E27FC236}">
                <a16:creationId xmlns:a16="http://schemas.microsoft.com/office/drawing/2014/main" id="{3C9F137F-1864-4A2B-87BC-91ACAE246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rPr>
              <a:t>真机故障注入矩阵</a:t>
            </a:r>
          </a:p>
        </p:txBody>
      </p:sp>
      <p:sp>
        <p:nvSpPr>
          <p:cNvPr id="4" name="16">
            <a:extLst xmlns:a="http://schemas.openxmlformats.org/drawingml/2006/main">
              <a:ext uri="{FF2B5EF4-FFF2-40B4-BE49-F238E27FC236}">
                <a16:creationId xmlns:a16="http://schemas.microsoft.com/office/drawing/2014/main" id="{8E4A379C-01FF-47CD-BDEA-2E6817EE6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9950" y="6362700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rPr>
              <a:t>17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621BAB-BC8C-4F04-BA46-740888874D50}"/>
              </a:ext>
            </a:extLst>
          </p:cNvPr>
          <p:cNvGraphicFramePr/>
          <p:nvPr/>
        </p:nvGraphicFramePr>
        <p:xfrm>
          <a:off xmlns:a="http://schemas.openxmlformats.org/drawingml/2006/main" x="685800" y="1771650"/>
          <a:ext xmlns:a="http://schemas.openxmlformats.org/drawingml/2006/main" cx="10820400" cy="411480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781050"/>
                <a:gridCol w="5191125"/>
                <a:gridCol w="4848225"/>
              </a:tblGrid>
              <a:tr h="485775"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688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规则</a:t>
                      </a:r>
                    </a:p>
                  </a:txBody>
                  <a:tcPr marL="133350" marR="133350" marT="95250" marB="76200" anchor="ctr">
                    <a:lnL w="9525">
                      <a:solidFill>
                        <a:srgbClr val="DCE4EE"/>
                      </a:solidFill>
                      <a:prstDash val="solid"/>
                    </a:lnL>
                    <a:lnR w="9525">
                      <a:solidFill>
                        <a:srgbClr val="DCE4EE"/>
                      </a:solidFill>
                      <a:prstDash val="solid"/>
                    </a:lnR>
                    <a:lnT w="9525">
                      <a:solidFill>
                        <a:srgbClr val="DCE4EE"/>
                      </a:solidFill>
                      <a:prstDash val="solid"/>
                    </a:lnT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10223A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688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故障或边界条件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T w="9525">
                      <a:solidFill>
                        <a:srgbClr val="DCE4EE"/>
                      </a:solidFill>
                      <a:prstDash val="solid"/>
                    </a:lnT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10223A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688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必须检查的结果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T w="9525">
                      <a:solidFill>
                        <a:srgbClr val="DCE4EE"/>
                      </a:solidFill>
                      <a:prstDash val="solid"/>
                    </a:lnT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10223A"/>
                    </a:solidFill>
                  </a:tcPr>
                </a:tc>
              </a:tr>
              <a:tr h="604838"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763" b="1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R1</a:t>
                      </a:r>
                    </a:p>
                  </a:txBody>
                  <a:tcPr marL="133350" marR="133350" marT="95250" marB="76200" anchor="ctr">
                    <a:lnL w="9525">
                      <a:solidFill>
                        <a:srgbClr val="DCE4EE"/>
                      </a:solidFill>
                      <a:prstDash val="solid"/>
                    </a:lnL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763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篡改镜像、错误签名、错误板型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763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拒绝启动候选镜像，保留可信旧版本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4838"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763" b="1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R2</a:t>
                      </a:r>
                    </a:p>
                  </a:txBody>
                  <a:tcPr marL="133350" marR="133350" marT="95250" marB="76200" anchor="ctr">
                    <a:lnL w="9525">
                      <a:solidFill>
                        <a:srgbClr val="DCE4EE"/>
                      </a:solidFill>
                      <a:prstDash val="solid"/>
                    </a:lnL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763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下载中断电、分块重传或重复包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763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进度可校验，重试幂等，无越界写入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</a:tr>
              <a:tr h="604838"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763" b="1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R2</a:t>
                      </a:r>
                    </a:p>
                  </a:txBody>
                  <a:tcPr marL="133350" marR="133350" marT="95250" marB="76200" anchor="ctr">
                    <a:lnL w="9525">
                      <a:solidFill>
                        <a:srgbClr val="DCE4EE"/>
                      </a:solidFill>
                      <a:prstDash val="solid"/>
                    </a:lnL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763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启动切换的关键写入点断电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763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恢复到允许状态，受信固件能够启动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4838"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763" b="1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R4</a:t>
                      </a:r>
                    </a:p>
                  </a:txBody>
                  <a:tcPr marL="133350" marR="133350" marT="95250" marB="76200" anchor="ctr">
                    <a:lnL w="9525">
                      <a:solidFill>
                        <a:srgbClr val="DCE4EE"/>
                      </a:solidFill>
                      <a:prstDash val="solid"/>
                    </a:lnL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763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新固件启动后卡死，未完成确认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763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复位后回退，输出可定位的原因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</a:tr>
              <a:tr h="604838"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763" b="1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R3</a:t>
                      </a:r>
                    </a:p>
                  </a:txBody>
                  <a:tcPr marL="133350" marR="133350" marT="95250" marB="76200" anchor="ctr">
                    <a:lnL w="9525">
                      <a:solidFill>
                        <a:srgbClr val="DCE4EE"/>
                      </a:solidFill>
                      <a:prstDash val="solid"/>
                    </a:lnL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763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持续下载叠加采样和通信负载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763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按约定方法测量，满足 1 ms 抖动目标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4838"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763" b="1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R5</a:t>
                      </a:r>
                    </a:p>
                  </a:txBody>
                  <a:tcPr marL="133350" marR="133350" marT="95250" marB="76200" anchor="ctr">
                    <a:lnL w="9525">
                      <a:solidFill>
                        <a:srgbClr val="DCE4EE"/>
                      </a:solidFill>
                      <a:prstDash val="solid"/>
                    </a:lnL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763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配置迁移时复位，再执行允许的回退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763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旧有效配置可读，校准参数保持正确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</a:tr>
            </a:tbl>
          </a:graphicData>
        </a:graphic>
      </p:graphicFrame>
      <p:sp>
        <p:nvSpPr>
          <p:cNvPr id="6" name="固定用例之外再做随机复位。次数与覆盖范围由风险、板型和测试预算确">
            <a:extLst xmlns:a="http://schemas.openxmlformats.org/drawingml/2006/main">
              <a:ext uri="{FF2B5EF4-FFF2-40B4-BE49-F238E27FC236}">
                <a16:creationId xmlns:a16="http://schemas.microsoft.com/office/drawing/2014/main" id="{61DF10CF-587B-4FCD-A4E1-B9805E7BB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0"/>
            <a:ext cx="10077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rPr>
              <a:t>固定用例之外再做随机复位。次数与覆盖范围由风险、板型和测试预算确定。</a:t>
            </a:r>
          </a:p>
        </p:txBody>
      </p:sp>
    </p:spTree>
    <p:extLst>
      <p:ext uri="{BB962C8B-B14F-4D97-AF65-F5344CB8AC3E}">
        <p14:creationId xmlns:p14="http://schemas.microsoft.com/office/powerpoint/2010/main" val="195557511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7F9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06  SHIP">
            <a:extLst xmlns:a="http://schemas.openxmlformats.org/drawingml/2006/main">
              <a:ext uri="{FF2B5EF4-FFF2-40B4-BE49-F238E27FC236}">
                <a16:creationId xmlns:a16="http://schemas.microsoft.com/office/drawing/2014/main" id="{83A6AD30-734C-4AD4-BB35-3DEFD3831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rPr>
              <a:t>06  SHIP</a:t>
            </a:r>
          </a:p>
        </p:txBody>
      </p:sp>
      <p:sp>
        <p:nvSpPr>
          <p:cNvPr id="3" name="交付：分批发布与明确的恢复路径">
            <a:extLst xmlns:a="http://schemas.openxmlformats.org/drawingml/2006/main">
              <a:ext uri="{FF2B5EF4-FFF2-40B4-BE49-F238E27FC236}">
                <a16:creationId xmlns:a16="http://schemas.microsoft.com/office/drawing/2014/main" id="{4CBE676A-D8FD-49A2-B3D1-75572003D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rPr>
              <a:t>交付：分批发布与明确的恢复路径</a:t>
            </a:r>
          </a:p>
        </p:txBody>
      </p:sp>
      <p:sp>
        <p:nvSpPr>
          <p:cNvPr id="4" name="17">
            <a:extLst xmlns:a="http://schemas.openxmlformats.org/drawingml/2006/main">
              <a:ext uri="{FF2B5EF4-FFF2-40B4-BE49-F238E27FC236}">
                <a16:creationId xmlns:a16="http://schemas.microsoft.com/office/drawing/2014/main" id="{F9432750-F43A-4FFE-90D5-C4781BC6A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9950" y="6362700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rPr>
              <a:t>18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443B67-312C-4B07-AC8C-E709FBBA6D06}"/>
              </a:ext>
            </a:extLst>
          </p:cNvPr>
          <p:cNvGraphicFramePr/>
          <p:nvPr/>
        </p:nvGraphicFramePr>
        <p:xfrm>
          <a:off xmlns:a="http://schemas.openxmlformats.org/drawingml/2006/main" x="685800" y="1790700"/>
          <a:ext xmlns:a="http://schemas.openxmlformats.org/drawingml/2006/main" cx="10820400" cy="257175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2095500"/>
                <a:gridCol w="5143500"/>
                <a:gridCol w="3581400"/>
              </a:tblGrid>
              <a:tr h="485775"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发布阶段</a:t>
                      </a:r>
                    </a:p>
                  </a:txBody>
                  <a:tcPr marL="133350" marR="133350" marT="95250" marB="76200" anchor="ctr">
                    <a:lnL w="9525">
                      <a:solidFill>
                        <a:srgbClr val="DCE4EE"/>
                      </a:solidFill>
                      <a:prstDash val="solid"/>
                    </a:lnL>
                    <a:lnR w="9525">
                      <a:solidFill>
                        <a:srgbClr val="DCE4EE"/>
                      </a:solidFill>
                      <a:prstDash val="solid"/>
                    </a:lnR>
                    <a:lnT w="9525">
                      <a:solidFill>
                        <a:srgbClr val="DCE4EE"/>
                      </a:solidFill>
                      <a:prstDash val="solid"/>
                    </a:lnT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10223A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放行依据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T w="9525">
                      <a:solidFill>
                        <a:srgbClr val="DCE4EE"/>
                      </a:solidFill>
                      <a:prstDash val="solid"/>
                    </a:lnT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10223A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出现异常时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T w="9525">
                      <a:solidFill>
                        <a:srgbClr val="DCE4EE"/>
                      </a:solidFill>
                      <a:prstDash val="solid"/>
                    </a:lnT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10223A"/>
                    </a:solidFill>
                  </a:tcPr>
                </a:tc>
              </a:tr>
              <a:tr h="695325"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00" b="1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实验室候选</a:t>
                      </a:r>
                    </a:p>
                  </a:txBody>
                  <a:tcPr marL="133350" marR="133350" marT="95250" marB="76200" anchor="ctr">
                    <a:lnL w="9525">
                      <a:solidFill>
                        <a:srgbClr val="DCE4EE"/>
                      </a:solidFill>
                      <a:prstDash val="solid"/>
                    </a:lnL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验收矩阵通过，发布包与证据匹配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停止发布，回到对应切片修复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95325"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00" b="1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受控试点</a:t>
                      </a:r>
                    </a:p>
                  </a:txBody>
                  <a:tcPr marL="133350" marR="133350" marT="95250" marB="76200" anchor="ctr">
                    <a:lnL w="9525">
                      <a:solidFill>
                        <a:srgbClr val="DCE4EE"/>
                      </a:solidFill>
                      <a:prstDash val="solid"/>
                    </a:lnL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板型可识别，设备可监测，现场有人负责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暂停扩批，定位设备与失败阶段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</a:tr>
              <a:tr h="695325"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00" b="1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扩大批次</a:t>
                      </a:r>
                    </a:p>
                  </a:txBody>
                  <a:tcPr marL="133350" marR="133350" marT="95250" marB="76200" anchor="ctr">
                    <a:lnL w="9525">
                      <a:solidFill>
                        <a:srgbClr val="DCE4EE"/>
                      </a:solidFill>
                      <a:prstDash val="solid"/>
                    </a:lnL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试点观察完成，问题和阈值已复核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按既定条件停发并执行恢复方案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未确认的试运行">
            <a:extLst xmlns:a="http://schemas.openxmlformats.org/drawingml/2006/main">
              <a:ext uri="{FF2B5EF4-FFF2-40B4-BE49-F238E27FC236}">
                <a16:creationId xmlns:a16="http://schemas.microsoft.com/office/drawing/2014/main" id="{05210198-98B1-4D03-8ED8-2399004F5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38700"/>
            <a:ext cx="4953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rPr>
              <a:t>未确认的试运行</a:t>
            </a:r>
          </a:p>
        </p:txBody>
      </p:sp>
      <p:sp>
        <p:nvSpPr>
          <p:cNvPr id="7" name="自检失败后触发复位，&#10;由启动层执行设计中的自动回退。">
            <a:extLst xmlns:a="http://schemas.openxmlformats.org/drawingml/2006/main">
              <a:ext uri="{FF2B5EF4-FFF2-40B4-BE49-F238E27FC236}">
                <a16:creationId xmlns:a16="http://schemas.microsoft.com/office/drawing/2014/main" id="{A6C34D7B-3AA1-41A2-81AC-2A4473C53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05425"/>
            <a:ext cx="495300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87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87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87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87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87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87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87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87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87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rPr>
              <a:t>自检失败后触发复位，</a:t>
            </a:r>
          </a:p>
          <a:p xmlns:a="http://schemas.openxmlformats.org/drawingml/2006/main">
            <a:pPr algn="l">
              <a:defRPr sz="187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rPr>
              <a:t>由启动层执行设计中的自动回退。</a:t>
            </a:r>
          </a:p>
        </p:txBody>
      </p:sp>
      <p:sp>
        <p:nvSpPr>
          <p:cNvPr id="8" name="已确认的正式版本">
            <a:extLst xmlns:a="http://schemas.openxmlformats.org/drawingml/2006/main">
              <a:ext uri="{FF2B5EF4-FFF2-40B4-BE49-F238E27FC236}">
                <a16:creationId xmlns:a16="http://schemas.microsoft.com/office/drawing/2014/main" id="{1136E2D9-5742-4F8C-A702-78785E8AB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4838700"/>
            <a:ext cx="4953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0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0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0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0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0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0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0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0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0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rPr>
              <a:t>已确认的正式版本</a:t>
            </a:r>
          </a:p>
        </p:txBody>
      </p:sp>
      <p:sp>
        <p:nvSpPr>
          <p:cNvPr id="9" name="下发受控修复镜像。回退旧版本前，&#10;再次核对安全计数器与配置兼容性">
            <a:extLst xmlns:a="http://schemas.openxmlformats.org/drawingml/2006/main">
              <a:ext uri="{FF2B5EF4-FFF2-40B4-BE49-F238E27FC236}">
                <a16:creationId xmlns:a16="http://schemas.microsoft.com/office/drawing/2014/main" id="{B02603CF-4487-4119-A579-A1122903E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5305425"/>
            <a:ext cx="495300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87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87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87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87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87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87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87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87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87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rPr>
              <a:t>下发受控修复镜像。回退旧版本前，</a:t>
            </a:r>
          </a:p>
          <a:p xmlns:a="http://schemas.openxmlformats.org/drawingml/2006/main">
            <a:pPr algn="l">
              <a:defRPr sz="187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rPr>
              <a:t>再次核对安全计数器与配置兼容性。</a:t>
            </a:r>
          </a:p>
        </p:txBody>
      </p:sp>
    </p:spTree>
    <p:extLst>
      <p:ext uri="{BB962C8B-B14F-4D97-AF65-F5344CB8AC3E}">
        <p14:creationId xmlns:p14="http://schemas.microsoft.com/office/powerpoint/2010/main" val="887373044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7F9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06  SHIP  /  案例产物">
            <a:extLst xmlns:a="http://schemas.openxmlformats.org/drawingml/2006/main">
              <a:ext uri="{FF2B5EF4-FFF2-40B4-BE49-F238E27FC236}">
                <a16:creationId xmlns:a16="http://schemas.microsoft.com/office/drawing/2014/main" id="{2AECDA40-9474-4200-A6E9-59918D56C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rPr>
              <a:t>06  SHIP  /  案例产物</a:t>
            </a:r>
          </a:p>
        </p:txBody>
      </p:sp>
      <p:sp>
        <p:nvSpPr>
          <p:cNvPr id="3" name="发布包与交接记录">
            <a:extLst xmlns:a="http://schemas.openxmlformats.org/drawingml/2006/main">
              <a:ext uri="{FF2B5EF4-FFF2-40B4-BE49-F238E27FC236}">
                <a16:creationId xmlns:a16="http://schemas.microsoft.com/office/drawing/2014/main" id="{4B104EE7-EF26-4D8C-AEEC-9E0CBC8FA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rPr>
              <a:t>发布包与交接记录</a:t>
            </a:r>
          </a:p>
        </p:txBody>
      </p:sp>
      <p:sp>
        <p:nvSpPr>
          <p:cNvPr id="4" name="18">
            <a:extLst xmlns:a="http://schemas.openxmlformats.org/drawingml/2006/main">
              <a:ext uri="{FF2B5EF4-FFF2-40B4-BE49-F238E27FC236}">
                <a16:creationId xmlns:a16="http://schemas.microsoft.com/office/drawing/2014/main" id="{5DA2AF34-C0C2-49D8-9295-2CB35DDBB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9950" y="6362700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rPr>
              <a:t>19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516FB7-328E-4BFA-BBD0-4A37D315C7BF}"/>
              </a:ext>
            </a:extLst>
          </p:cNvPr>
          <p:cNvGraphicFramePr/>
          <p:nvPr/>
        </p:nvGraphicFramePr>
        <p:xfrm>
          <a:off xmlns:a="http://schemas.openxmlformats.org/drawingml/2006/main" x="685800" y="1838325"/>
          <a:ext xmlns:a="http://schemas.openxmlformats.org/drawingml/2006/main" cx="10820400" cy="333375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2524125"/>
                <a:gridCol w="8296275"/>
              </a:tblGrid>
              <a:tr h="485775"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产物</a:t>
                      </a:r>
                    </a:p>
                  </a:txBody>
                  <a:tcPr marL="133350" marR="133350" marT="95250" marB="76200" anchor="ctr">
                    <a:lnL w="9525">
                      <a:solidFill>
                        <a:srgbClr val="DCE4EE"/>
                      </a:solidFill>
                      <a:prstDash val="solid"/>
                    </a:lnL>
                    <a:lnR w="9525">
                      <a:solidFill>
                        <a:srgbClr val="DCE4EE"/>
                      </a:solidFill>
                      <a:prstDash val="solid"/>
                    </a:lnR>
                    <a:lnT w="9525">
                      <a:solidFill>
                        <a:srgbClr val="DCE4EE"/>
                      </a:solidFill>
                      <a:prstDash val="solid"/>
                    </a:lnT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10223A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本案例保存的内容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T w="9525">
                      <a:solidFill>
                        <a:srgbClr val="DCE4EE"/>
                      </a:solidFill>
                      <a:prstDash val="solid"/>
                    </a:lnT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10223A"/>
                    </a:solidFill>
                  </a:tcPr>
                </a:tc>
              </a:tr>
              <a:tr h="711994"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可追溯发布包</a:t>
                      </a:r>
                    </a:p>
                  </a:txBody>
                  <a:tcPr marL="133350" marR="133350" marT="95250" marB="76200" anchor="ctr">
                    <a:lnL w="9525">
                      <a:solidFill>
                        <a:srgbClr val="DCE4EE"/>
                      </a:solidFill>
                      <a:prstDash val="solid"/>
                    </a:lnL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固件、哈希、签名信息、板型清单、工具链版本与变更说明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11994"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验证账本</a:t>
                      </a:r>
                    </a:p>
                  </a:txBody>
                  <a:tcPr marL="133350" marR="133350" marT="95250" marB="76200" anchor="ctr">
                    <a:lnL w="9525">
                      <a:solidFill>
                        <a:srgbClr val="DCE4EE"/>
                      </a:solidFill>
                      <a:prstDash val="solid"/>
                    </a:lnL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需求编号、提交号、测试板、脚本、日志、结论与未覆盖条件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</a:tr>
              <a:tr h="711994"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可继续的交接</a:t>
                      </a:r>
                    </a:p>
                  </a:txBody>
                  <a:tcPr marL="133350" marR="133350" marT="95250" marB="76200" anchor="ctr">
                    <a:lnL w="9525">
                      <a:solidFill>
                        <a:srgbClr val="DCE4EE"/>
                      </a:solidFill>
                      <a:prstDash val="solid"/>
                    </a:lnL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已完成、待验证、阻塞项、下一步动作，以及 Spec 与证据链接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11994"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可复用的规范</a:t>
                      </a:r>
                    </a:p>
                  </a:txBody>
                  <a:tcPr marL="133350" marR="133350" marT="95250" marB="76200" anchor="ctr">
                    <a:lnL w="9525">
                      <a:solidFill>
                        <a:srgbClr val="DCE4EE"/>
                      </a:solidFill>
                      <a:prstDash val="solid"/>
                    </a:lnL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掉电恢复规则、健康确认条件、配置兼容约定与故障案例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</a:tr>
            </a:tbl>
          </a:graphicData>
        </a:graphic>
      </p:graphicFrame>
      <p:sp>
        <p:nvSpPr>
          <p:cNvPr id="6" name="交接摘录示例">
            <a:extLst xmlns:a="http://schemas.openxmlformats.org/drawingml/2006/main">
              <a:ext uri="{FF2B5EF4-FFF2-40B4-BE49-F238E27FC236}">
                <a16:creationId xmlns:a16="http://schemas.microsoft.com/office/drawing/2014/main" id="{8F4A4BE8-BCB1-40A3-804D-2CE4C2800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2619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02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02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02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02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02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02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02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02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02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02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rPr>
              <a:t>交接摘录示例</a:t>
            </a:r>
          </a:p>
        </p:txBody>
      </p:sp>
      <p:sp>
        <p:nvSpPr>
          <p:cNvPr id="7" name="T3 逻辑已完成；板型 B 尚待验证。下一步按用例 P07 注入">
            <a:extLst xmlns:a="http://schemas.openxmlformats.org/drawingml/2006/main">
              <a:ext uri="{FF2B5EF4-FFF2-40B4-BE49-F238E27FC236}">
                <a16:creationId xmlns:a16="http://schemas.microsoft.com/office/drawing/2014/main" id="{E4DF3705-4354-49E5-BF9A-2B548C110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6625" y="5553075"/>
            <a:ext cx="790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87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87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87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87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87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87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87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87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87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rPr>
              <a:t>T3 逻辑已完成；板型 B 尚待验证。下一步按用例 P07 注入复位。</a:t>
            </a:r>
          </a:p>
        </p:txBody>
      </p:sp>
      <p:sp>
        <p:nvSpPr>
          <p:cNvPr id="8" name="用链接指向事实，避免复制易过期内容。交接材料中不保存生产私钥。">
            <a:extLst xmlns:a="http://schemas.openxmlformats.org/drawingml/2006/main">
              <a:ext uri="{FF2B5EF4-FFF2-40B4-BE49-F238E27FC236}">
                <a16:creationId xmlns:a16="http://schemas.microsoft.com/office/drawing/2014/main" id="{78FF4BB9-2C09-48FE-A5D4-AC64C13AF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0"/>
            <a:ext cx="10077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rPr>
              <a:t>用链接指向事实，避免复制易过期内容。交接材料中不保存生产私钥。</a:t>
            </a:r>
          </a:p>
        </p:txBody>
      </p:sp>
    </p:spTree>
    <p:extLst>
      <p:ext uri="{BB962C8B-B14F-4D97-AF65-F5344CB8AC3E}">
        <p14:creationId xmlns:p14="http://schemas.microsoft.com/office/powerpoint/2010/main" val="910189035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7F9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方法索引">
            <a:extLst xmlns:a="http://schemas.openxmlformats.org/drawingml/2006/main">
              <a:ext uri="{FF2B5EF4-FFF2-40B4-BE49-F238E27FC236}">
                <a16:creationId xmlns:a16="http://schemas.microsoft.com/office/drawing/2014/main" id="{F58A4C01-306A-4F32-AF4E-1EFE07CEC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rPr>
              <a:t>方法索引</a:t>
            </a:r>
          </a:p>
        </p:txBody>
      </p:sp>
      <p:sp>
        <p:nvSpPr>
          <p:cNvPr id="3" name="六个阶段对应的轻量 Skill">
            <a:extLst xmlns:a="http://schemas.openxmlformats.org/drawingml/2006/main">
              <a:ext uri="{FF2B5EF4-FFF2-40B4-BE49-F238E27FC236}">
                <a16:creationId xmlns:a16="http://schemas.microsoft.com/office/drawing/2014/main" id="{DFFFB5EE-ACF3-40B8-8AB3-9007E1648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rPr>
              <a:t>六个阶段对应的轻量 Skill</a:t>
            </a:r>
          </a:p>
        </p:txBody>
      </p:sp>
      <p:sp>
        <p:nvSpPr>
          <p:cNvPr id="4" name="19">
            <a:extLst xmlns:a="http://schemas.openxmlformats.org/drawingml/2006/main">
              <a:ext uri="{FF2B5EF4-FFF2-40B4-BE49-F238E27FC236}">
                <a16:creationId xmlns:a16="http://schemas.microsoft.com/office/drawing/2014/main" id="{8FAFB211-3D5F-4BFD-86E6-194F47763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9950" y="6362700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rPr>
              <a:t>20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26F17FC-FB3D-4CC9-A5AD-B12AAE1C5453}"/>
              </a:ext>
            </a:extLst>
          </p:cNvPr>
          <p:cNvGraphicFramePr/>
          <p:nvPr/>
        </p:nvGraphicFramePr>
        <p:xfrm>
          <a:off xmlns:a="http://schemas.openxmlformats.org/drawingml/2006/main" x="685800" y="1838325"/>
          <a:ext xmlns:a="http://schemas.openxmlformats.org/drawingml/2006/main" cx="10820400" cy="4029075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2047875"/>
                <a:gridCol w="2390775"/>
                <a:gridCol w="6381750"/>
              </a:tblGrid>
              <a:tr h="485775"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阶段</a:t>
                      </a:r>
                    </a:p>
                  </a:txBody>
                  <a:tcPr marL="133350" marR="133350" marT="95250" marB="76200" anchor="ctr">
                    <a:lnL w="9525">
                      <a:solidFill>
                        <a:srgbClr val="DCE4EE"/>
                      </a:solidFill>
                      <a:prstDash val="solid"/>
                    </a:lnL>
                    <a:lnR w="9525">
                      <a:solidFill>
                        <a:srgbClr val="DCE4EE"/>
                      </a:solidFill>
                      <a:prstDash val="solid"/>
                    </a:lnR>
                    <a:lnT w="9525">
                      <a:solidFill>
                        <a:srgbClr val="DCE4EE"/>
                      </a:solidFill>
                      <a:prstDash val="solid"/>
                    </a:lnT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10223A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原文中的 Skill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T w="9525">
                      <a:solidFill>
                        <a:srgbClr val="DCE4EE"/>
                      </a:solidFill>
                      <a:prstDash val="solid"/>
                    </a:lnT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10223A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嵌入式使用方式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T w="9525">
                      <a:solidFill>
                        <a:srgbClr val="DCE4EE"/>
                      </a:solidFill>
                      <a:prstDash val="solid"/>
                    </a:lnT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10223A"/>
                    </a:solidFill>
                  </a:tcPr>
                </a:tc>
              </a:tr>
              <a:tr h="590550"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Brainstorm</a:t>
                      </a:r>
                    </a:p>
                  </a:txBody>
                  <a:tcPr marL="133350" marR="133350" marT="95250" marB="76200" anchor="ctr">
                    <a:lnL w="9525">
                      <a:solidFill>
                        <a:srgbClr val="DCE4EE"/>
                      </a:solidFill>
                      <a:prstDash val="solid"/>
                    </a:lnL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grilling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澄清停机、恢复和兼容取舍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90550"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Design</a:t>
                      </a:r>
                    </a:p>
                  </a:txBody>
                  <a:tcPr marL="133350" marR="133350" marT="95250" marB="76200" anchor="ctr">
                    <a:lnL w="9525">
                      <a:solidFill>
                        <a:srgbClr val="DCE4EE"/>
                      </a:solidFill>
                      <a:prstDash val="solid"/>
                    </a:lnL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to-spec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形成分区、状态、接口和测试约定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</a:tr>
              <a:tr h="590550"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Plan</a:t>
                      </a:r>
                    </a:p>
                  </a:txBody>
                  <a:tcPr marL="133350" marR="133350" marT="95250" marB="76200" anchor="ctr">
                    <a:lnL w="9525">
                      <a:solidFill>
                        <a:srgbClr val="DCE4EE"/>
                      </a:solidFill>
                      <a:prstDash val="solid"/>
                    </a:lnL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to-tickets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按可验证的设备行为拆任务并标依赖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90550"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Execute</a:t>
                      </a:r>
                    </a:p>
                  </a:txBody>
                  <a:tcPr marL="133350" marR="133350" marT="95250" marB="76200" anchor="ctr">
                    <a:lnL w="9525">
                      <a:solidFill>
                        <a:srgbClr val="DCE4EE"/>
                      </a:solidFill>
                      <a:prstDash val="solid"/>
                    </a:lnL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implement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围绕当前切片修改并及时验证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</a:tr>
              <a:tr h="590550"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Verify</a:t>
                      </a:r>
                    </a:p>
                  </a:txBody>
                  <a:tcPr marL="133350" marR="133350" marT="95250" marB="76200" anchor="ctr">
                    <a:lnL w="9525">
                      <a:solidFill>
                        <a:srgbClr val="DCE4EE"/>
                      </a:solidFill>
                      <a:prstDash val="solid"/>
                    </a:lnL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code-review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分别审查代码规范与需求符合度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90550"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Ship</a:t>
                      </a:r>
                    </a:p>
                  </a:txBody>
                  <a:tcPr marL="133350" marR="133350" marT="95250" marB="76200" anchor="ctr">
                    <a:lnL w="9525">
                      <a:solidFill>
                        <a:srgbClr val="DCE4EE"/>
                      </a:solidFill>
                      <a:prstDash val="solid"/>
                    </a:lnL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handoff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保存版本、证据、限制和下一步链接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</a:tr>
            </a:tbl>
          </a:graphicData>
        </a:graphic>
      </p:graphicFrame>
      <p:sp>
        <p:nvSpPr>
          <p:cNvPr id="6" name="Skill 名称沿用原文。采用前核对当前源码与项目约束，不依赖名">
            <a:extLst xmlns:a="http://schemas.openxmlformats.org/drawingml/2006/main">
              <a:ext uri="{FF2B5EF4-FFF2-40B4-BE49-F238E27FC236}">
                <a16:creationId xmlns:a16="http://schemas.microsoft.com/office/drawing/2014/main" id="{7E0AC399-B80D-4385-83EB-9BEB28BE5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0"/>
            <a:ext cx="10077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rPr>
              <a:t>Skill 名称沿用原文。采用前核对当前源码与项目约束，不依赖名称猜行为。</a:t>
            </a:r>
          </a:p>
        </p:txBody>
      </p:sp>
    </p:spTree>
    <p:extLst>
      <p:ext uri="{BB962C8B-B14F-4D97-AF65-F5344CB8AC3E}">
        <p14:creationId xmlns:p14="http://schemas.microsoft.com/office/powerpoint/2010/main" val="1646008768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7F9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工具选择">
            <a:extLst xmlns:a="http://schemas.openxmlformats.org/drawingml/2006/main">
              <a:ext uri="{FF2B5EF4-FFF2-40B4-BE49-F238E27FC236}">
                <a16:creationId xmlns:a16="http://schemas.microsoft.com/office/drawing/2014/main" id="{F868CB73-7248-4821-AF38-2B9930E7B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rPr>
              <a:t>工具选择</a:t>
            </a:r>
          </a:p>
        </p:txBody>
      </p:sp>
      <p:sp>
        <p:nvSpPr>
          <p:cNvPr id="3" name="六套工作流各自强化什么">
            <a:extLst xmlns:a="http://schemas.openxmlformats.org/drawingml/2006/main">
              <a:ext uri="{FF2B5EF4-FFF2-40B4-BE49-F238E27FC236}">
                <a16:creationId xmlns:a16="http://schemas.microsoft.com/office/drawing/2014/main" id="{6537778E-04CF-4BF3-8119-A46B28FE8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rPr>
              <a:t>六套工作流各自强化什么</a:t>
            </a:r>
          </a:p>
        </p:txBody>
      </p:sp>
      <p:sp>
        <p:nvSpPr>
          <p:cNvPr id="4" name="20">
            <a:extLst xmlns:a="http://schemas.openxmlformats.org/drawingml/2006/main">
              <a:ext uri="{FF2B5EF4-FFF2-40B4-BE49-F238E27FC236}">
                <a16:creationId xmlns:a16="http://schemas.microsoft.com/office/drawing/2014/main" id="{34107BB4-DBA6-4FDE-B98D-B58F19252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9950" y="6362700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rPr>
              <a:t>21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77B326-21BF-4982-BA6D-9C7F6CE6EF05}"/>
              </a:ext>
            </a:extLst>
          </p:cNvPr>
          <p:cNvGraphicFramePr/>
          <p:nvPr/>
        </p:nvGraphicFramePr>
        <p:xfrm>
          <a:off xmlns:a="http://schemas.openxmlformats.org/drawingml/2006/main" x="685800" y="1800225"/>
          <a:ext xmlns:a="http://schemas.openxmlformats.org/drawingml/2006/main" cx="10820400" cy="405765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2162175"/>
                <a:gridCol w="3381375"/>
                <a:gridCol w="5276850"/>
              </a:tblGrid>
              <a:tr h="485775"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工作流</a:t>
                      </a:r>
                    </a:p>
                  </a:txBody>
                  <a:tcPr marL="133350" marR="133350" marT="95250" marB="76200" anchor="ctr">
                    <a:lnL w="9525">
                      <a:solidFill>
                        <a:srgbClr val="DCE4EE"/>
                      </a:solidFill>
                      <a:prstDash val="solid"/>
                    </a:lnL>
                    <a:lnR w="9525">
                      <a:solidFill>
                        <a:srgbClr val="DCE4EE"/>
                      </a:solidFill>
                      <a:prstDash val="solid"/>
                    </a:lnR>
                    <a:lnT w="9525">
                      <a:solidFill>
                        <a:srgbClr val="DCE4EE"/>
                      </a:solidFill>
                      <a:prstDash val="solid"/>
                    </a:lnT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10223A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主要抓手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T w="9525">
                      <a:solidFill>
                        <a:srgbClr val="DCE4EE"/>
                      </a:solidFill>
                      <a:prstDash val="solid"/>
                    </a:lnT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10223A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嵌入式项目中的适配方向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T w="9525">
                      <a:solidFill>
                        <a:srgbClr val="DCE4EE"/>
                      </a:solidFill>
                      <a:prstDash val="solid"/>
                    </a:lnT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10223A"/>
                    </a:solidFill>
                  </a:tcPr>
                </a:tc>
              </a:tr>
              <a:tr h="595313"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00" b="1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OpenSpec</a:t>
                      </a:r>
                    </a:p>
                  </a:txBody>
                  <a:tcPr marL="133350" marR="133350" marT="95250" marB="76200" anchor="ctr">
                    <a:lnL w="9525">
                      <a:solidFill>
                        <a:srgbClr val="DCE4EE"/>
                      </a:solidFill>
                      <a:prstDash val="solid"/>
                    </a:lnL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变更规范与任务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固件改动前审查需求与兼容约定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95313"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00" b="1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Superpowers</a:t>
                      </a:r>
                    </a:p>
                  </a:txBody>
                  <a:tcPr marL="133350" marR="133350" marT="95250" marB="76200" anchor="ctr">
                    <a:lnL w="9525">
                      <a:solidFill>
                        <a:srgbClr val="DCE4EE"/>
                      </a:solidFill>
                      <a:prstDash val="solid"/>
                    </a:lnL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执行纪律与审查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强化小步实现、测试与放行规则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</a:tr>
              <a:tr h="595313"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00" b="1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Trellis</a:t>
                      </a:r>
                    </a:p>
                  </a:txBody>
                  <a:tcPr marL="133350" marR="133350" marT="95250" marB="76200" anchor="ctr">
                    <a:lnL w="9525">
                      <a:solidFill>
                        <a:srgbClr val="DCE4EE"/>
                      </a:solidFill>
                      <a:prstDash val="solid"/>
                    </a:lnL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项目规范与长期记录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多人、跨会话接续板卡与测试状态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95313"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00" b="1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GSD</a:t>
                      </a:r>
                    </a:p>
                  </a:txBody>
                  <a:tcPr marL="133350" marR="133350" marT="95250" marB="76200" anchor="ctr">
                    <a:lnL w="9525">
                      <a:solidFill>
                        <a:srgbClr val="DCE4EE"/>
                      </a:solidFill>
                      <a:prstDash val="solid"/>
                    </a:lnL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阶段规划与进度状态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把较长的驱动或升级项目分阶段推进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</a:tr>
              <a:tr h="595313"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00" b="1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BMAD</a:t>
                      </a:r>
                    </a:p>
                  </a:txBody>
                  <a:tcPr marL="133350" marR="133350" marT="95250" marB="76200" anchor="ctr">
                    <a:lnL w="9525">
                      <a:solidFill>
                        <a:srgbClr val="DCE4EE"/>
                      </a:solidFill>
                      <a:prstDash val="solid"/>
                    </a:lnL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角色与研发产物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协调产品、固件、测试的完整研发过程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95313"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00" b="1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OMC</a:t>
                      </a:r>
                    </a:p>
                  </a:txBody>
                  <a:tcPr marL="133350" marR="133350" marT="95250" marB="76200" anchor="ctr">
                    <a:lnL w="9525">
                      <a:solidFill>
                        <a:srgbClr val="DCE4EE"/>
                      </a:solidFill>
                      <a:prstDash val="solid"/>
                    </a:lnL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多 Agent 执行与治理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  <a:tc>
                  <a:txBody>
                    <a:bodyPr wrap="square" lIns="133350" tIns="76200" rIns="133350" bIns="76200" anchor="ctr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124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组织并行工作，同时管理硬件资源互斥</a:t>
                      </a:r>
                    </a:p>
                  </a:txBody>
                  <a:tcPr marL="133350" marR="133350" marT="95250" marB="76200" anchor="ctr">
                    <a:lnR w="9525">
                      <a:solidFill>
                        <a:srgbClr val="DCE4EE"/>
                      </a:solidFill>
                      <a:prstDash val="solid"/>
                    </a:lnR>
                    <a:lnB w="9525">
                      <a:solidFill>
                        <a:srgbClr val="DCE4EE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</a:tr>
            </a:tbl>
          </a:graphicData>
        </a:graphic>
      </p:graphicFrame>
      <p:sp>
        <p:nvSpPr>
          <p:cNvPr id="6" name="场景适配为本演示的判断，不是官方评级。先补最常失控的环节，再决定">
            <a:extLst xmlns:a="http://schemas.openxmlformats.org/drawingml/2006/main">
              <a:ext uri="{FF2B5EF4-FFF2-40B4-BE49-F238E27FC236}">
                <a16:creationId xmlns:a16="http://schemas.microsoft.com/office/drawing/2014/main" id="{126F3EA5-3E5F-44C2-BA3E-D964AD349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0"/>
            <a:ext cx="10077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rPr>
              <a:t>场景适配为本演示的判断，不是官方评级。先补最常失控的环节，再决定工具组合。</a:t>
            </a:r>
          </a:p>
        </p:txBody>
      </p:sp>
    </p:spTree>
    <p:extLst>
      <p:ext uri="{BB962C8B-B14F-4D97-AF65-F5344CB8AC3E}">
        <p14:creationId xmlns:p14="http://schemas.microsoft.com/office/powerpoint/2010/main" val="1083259433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10223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落地建议">
            <a:extLst xmlns:a="http://schemas.openxmlformats.org/drawingml/2006/main">
              <a:ext uri="{FF2B5EF4-FFF2-40B4-BE49-F238E27FC236}">
                <a16:creationId xmlns:a16="http://schemas.microsoft.com/office/drawing/2014/main" id="{53B14587-B947-4E92-A38C-630F14024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500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500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500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500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500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500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500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500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500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rPr>
              <a:t>落地建议</a:t>
            </a:r>
          </a:p>
        </p:txBody>
      </p:sp>
      <p:sp>
        <p:nvSpPr>
          <p:cNvPr id="3" name="嵌入式团队的一次最小试行">
            <a:extLst xmlns:a="http://schemas.openxmlformats.org/drawingml/2006/main">
              <a:ext uri="{FF2B5EF4-FFF2-40B4-BE49-F238E27FC236}">
                <a16:creationId xmlns:a16="http://schemas.microsoft.com/office/drawing/2014/main" id="{086654DC-645F-44E2-A43F-C1BCCA379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嵌入式团队的一次最小试行</a:t>
            </a:r>
          </a:p>
        </p:txBody>
      </p:sp>
      <p:sp>
        <p:nvSpPr>
          <p:cNvPr id="4" name="21">
            <a:extLst xmlns:a="http://schemas.openxmlformats.org/drawingml/2006/main">
              <a:ext uri="{FF2B5EF4-FFF2-40B4-BE49-F238E27FC236}">
                <a16:creationId xmlns:a16="http://schemas.microsoft.com/office/drawing/2014/main" id="{D1902434-C8D3-491C-AF42-B8494691E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9950" y="6362700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BCD0E6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defRPr sz="1275" b="0">
                <a:solidFill>
                  <a:srgbClr val="BCD0E6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defRPr sz="1275" b="0">
                <a:solidFill>
                  <a:srgbClr val="BCD0E6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defRPr sz="1275" b="0">
                <a:solidFill>
                  <a:srgbClr val="BCD0E6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defRPr sz="1275" b="0">
                <a:solidFill>
                  <a:srgbClr val="BCD0E6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defRPr sz="1275" b="0">
                <a:solidFill>
                  <a:srgbClr val="BCD0E6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defRPr sz="1275" b="0">
                <a:solidFill>
                  <a:srgbClr val="BCD0E6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defRPr sz="1275" b="0">
                <a:solidFill>
                  <a:srgbClr val="BCD0E6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defRPr sz="1275" b="0">
                <a:solidFill>
                  <a:srgbClr val="BCD0E6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defRPr sz="1275" b="0">
                <a:solidFill>
                  <a:srgbClr val="BCD0E6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defRPr sz="1275" b="0">
                <a:solidFill>
                  <a:srgbClr val="BCD0E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BCD0E6"/>
                </a:solidFill>
                <a:latin typeface="Microsoft YaHei"/>
                <a:ea typeface="Microsoft YaHei"/>
                <a:cs typeface="Microsoft YaHei"/>
              </a:rPr>
              <a:t>22</a:t>
            </a:r>
          </a:p>
        </p:txBody>
      </p:sp>
      <p:sp>
        <p:nvSpPr>
          <p:cNvPr id="5" name="每个“已完成”&#10;都能找到证据">
            <a:extLst xmlns:a="http://schemas.openxmlformats.org/drawingml/2006/main">
              <a:ext uri="{FF2B5EF4-FFF2-40B4-BE49-F238E27FC236}">
                <a16:creationId xmlns:a16="http://schemas.microsoft.com/office/drawing/2014/main" id="{2D2C475A-47E4-4DDF-A291-A54111C6B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28825"/>
            <a:ext cx="6381750" cy="1457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4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4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4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4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4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4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4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4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4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4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每个“已完成”</a:t>
            </a:r>
          </a:p>
          <a:p xmlns:a="http://schemas.openxmlformats.org/drawingml/2006/main">
            <a:pPr algn="l">
              <a:defRPr sz="4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都能找到证据</a:t>
            </a:r>
          </a:p>
        </p:txBody>
      </p:sp>
      <p:sp>
        <p:nvSpPr>
          <p:cNvPr id="6" name="选一个边界清楚的固件变更，&#10;完整走一遍六阶段。">
            <a:extLst xmlns:a="http://schemas.openxmlformats.org/drawingml/2006/main">
              <a:ext uri="{FF2B5EF4-FFF2-40B4-BE49-F238E27FC236}">
                <a16:creationId xmlns:a16="http://schemas.microsoft.com/office/drawing/2014/main" id="{AF4334CB-74D1-468B-B71D-6698527B3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4143375"/>
            <a:ext cx="5715000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BCD0E6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325" b="0">
                <a:solidFill>
                  <a:srgbClr val="BCD0E6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325" b="0">
                <a:solidFill>
                  <a:srgbClr val="BCD0E6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325" b="0">
                <a:solidFill>
                  <a:srgbClr val="BCD0E6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325" b="0">
                <a:solidFill>
                  <a:srgbClr val="BCD0E6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325" b="0">
                <a:solidFill>
                  <a:srgbClr val="BCD0E6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325" b="0">
                <a:solidFill>
                  <a:srgbClr val="BCD0E6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325" b="0">
                <a:solidFill>
                  <a:srgbClr val="BCD0E6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325" b="0">
                <a:solidFill>
                  <a:srgbClr val="BCD0E6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325" b="0">
                <a:solidFill>
                  <a:srgbClr val="BCD0E6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325" b="0">
                <a:solidFill>
                  <a:srgbClr val="BCD0E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0">
                <a:solidFill>
                  <a:srgbClr val="BCD0E6"/>
                </a:solidFill>
                <a:latin typeface="Microsoft YaHei"/>
                <a:ea typeface="Microsoft YaHei"/>
                <a:cs typeface="Microsoft YaHei"/>
              </a:rPr>
              <a:t>选一个边界清楚的固件变更，</a:t>
            </a:r>
          </a:p>
          <a:p xmlns:a="http://schemas.openxmlformats.org/drawingml/2006/main">
            <a:pPr algn="l">
              <a:defRPr sz="2325" b="0">
                <a:solidFill>
                  <a:srgbClr val="BCD0E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0">
                <a:solidFill>
                  <a:srgbClr val="BCD0E6"/>
                </a:solidFill>
                <a:latin typeface="Microsoft YaHei"/>
                <a:ea typeface="Microsoft YaHei"/>
                <a:cs typeface="Microsoft YaHei"/>
              </a:rPr>
              <a:t>完整走一遍六阶段。</a:t>
            </a:r>
          </a:p>
        </p:txBody>
      </p:sp>
      <p:sp>
        <p:nvSpPr>
          <p:cNvPr id="7" name="1">
            <a:extLst xmlns:a="http://schemas.openxmlformats.org/drawingml/2006/main">
              <a:ext uri="{FF2B5EF4-FFF2-40B4-BE49-F238E27FC236}">
                <a16:creationId xmlns:a16="http://schemas.microsoft.com/office/drawing/2014/main" id="{628D0EFF-4728-45DC-A0EC-CFC33A92E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2825" y="1943100"/>
            <a:ext cx="4476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75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75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75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75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75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75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75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75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75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8" name="确认板型、目标与范围">
            <a:extLst xmlns:a="http://schemas.openxmlformats.org/drawingml/2006/main">
              <a:ext uri="{FF2B5EF4-FFF2-40B4-BE49-F238E27FC236}">
                <a16:creationId xmlns:a16="http://schemas.microsoft.com/office/drawing/2014/main" id="{22BBD929-85B2-4A5A-A88C-0F64BF073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1971675"/>
            <a:ext cx="35433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9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9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9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9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9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9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9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9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9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确认板型、目标与范围</a:t>
            </a:r>
          </a:p>
        </p:txBody>
      </p:sp>
      <p:sp>
        <p:nvSpPr>
          <p:cNvPr id="9" name="2">
            <a:extLst xmlns:a="http://schemas.openxmlformats.org/drawingml/2006/main">
              <a:ext uri="{FF2B5EF4-FFF2-40B4-BE49-F238E27FC236}">
                <a16:creationId xmlns:a16="http://schemas.microsoft.com/office/drawing/2014/main" id="{81DA0889-2480-4562-B02A-D98E21582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2825" y="2743200"/>
            <a:ext cx="4476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75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75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75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75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75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75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75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75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75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0" name="写下状态、验收与恢复约定">
            <a:extLst xmlns:a="http://schemas.openxmlformats.org/drawingml/2006/main">
              <a:ext uri="{FF2B5EF4-FFF2-40B4-BE49-F238E27FC236}">
                <a16:creationId xmlns:a16="http://schemas.microsoft.com/office/drawing/2014/main" id="{0AC925A7-8C2D-4B77-A12E-F43384234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2771775"/>
            <a:ext cx="35433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9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9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9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9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9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9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9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9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9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写下状态、验收与恢复约定</a:t>
            </a:r>
          </a:p>
        </p:txBody>
      </p:sp>
      <p:sp>
        <p:nvSpPr>
          <p:cNvPr id="11" name="3">
            <a:extLst xmlns:a="http://schemas.openxmlformats.org/drawingml/2006/main">
              <a:ext uri="{FF2B5EF4-FFF2-40B4-BE49-F238E27FC236}">
                <a16:creationId xmlns:a16="http://schemas.microsoft.com/office/drawing/2014/main" id="{F97AB236-E6D8-4749-B82A-75846B9F9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2825" y="3543300"/>
            <a:ext cx="4476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75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75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75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75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75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75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75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75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75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2" name="完成一个可演示的切片">
            <a:extLst xmlns:a="http://schemas.openxmlformats.org/drawingml/2006/main">
              <a:ext uri="{FF2B5EF4-FFF2-40B4-BE49-F238E27FC236}">
                <a16:creationId xmlns:a16="http://schemas.microsoft.com/office/drawing/2014/main" id="{7ACA2DD4-1BE4-437F-B0CC-D7587722F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3571875"/>
            <a:ext cx="35433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9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9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9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9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9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9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9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9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9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完成一个可演示的切片</a:t>
            </a:r>
          </a:p>
        </p:txBody>
      </p:sp>
      <p:sp>
        <p:nvSpPr>
          <p:cNvPr id="13" name="4">
            <a:extLst xmlns:a="http://schemas.openxmlformats.org/drawingml/2006/main">
              <a:ext uri="{FF2B5EF4-FFF2-40B4-BE49-F238E27FC236}">
                <a16:creationId xmlns:a16="http://schemas.microsoft.com/office/drawing/2014/main" id="{AF4AF848-D5AC-49BD-882A-30C4D27BA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2825" y="4343400"/>
            <a:ext cx="4476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75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75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75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75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75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75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75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75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75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rPr>
              <a:t>4</a:t>
            </a:r>
          </a:p>
        </p:txBody>
      </p:sp>
      <p:sp>
        <p:nvSpPr>
          <p:cNvPr id="14" name="执行一次真实故障注入">
            <a:extLst xmlns:a="http://schemas.openxmlformats.org/drawingml/2006/main">
              <a:ext uri="{FF2B5EF4-FFF2-40B4-BE49-F238E27FC236}">
                <a16:creationId xmlns:a16="http://schemas.microsoft.com/office/drawing/2014/main" id="{07E5C491-B7FE-44C6-B9A3-CB50E660A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4371975"/>
            <a:ext cx="35433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9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9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9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9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9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9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9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9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9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执行一次真实故障注入</a:t>
            </a:r>
          </a:p>
        </p:txBody>
      </p:sp>
      <p:sp>
        <p:nvSpPr>
          <p:cNvPr id="15" name="5">
            <a:extLst xmlns:a="http://schemas.openxmlformats.org/drawingml/2006/main">
              <a:ext uri="{FF2B5EF4-FFF2-40B4-BE49-F238E27FC236}">
                <a16:creationId xmlns:a16="http://schemas.microsoft.com/office/drawing/2014/main" id="{EB24A426-63D9-43A6-9F3B-CFACEFE20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2825" y="5143500"/>
            <a:ext cx="4476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75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75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75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75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75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75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75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75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75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6FE1DD"/>
                </a:solidFill>
                <a:latin typeface="Microsoft YaHei"/>
                <a:ea typeface="Microsoft YaHei"/>
                <a:cs typeface="Microsoft YaHei"/>
              </a:rPr>
              <a:t>5</a:t>
            </a:r>
          </a:p>
        </p:txBody>
      </p:sp>
      <p:sp>
        <p:nvSpPr>
          <p:cNvPr id="16" name="保留发布和接手所需的记录">
            <a:extLst xmlns:a="http://schemas.openxmlformats.org/drawingml/2006/main">
              <a:ext uri="{FF2B5EF4-FFF2-40B4-BE49-F238E27FC236}">
                <a16:creationId xmlns:a16="http://schemas.microsoft.com/office/drawing/2014/main" id="{6329F42B-7432-415F-9044-AC0079CB6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5172075"/>
            <a:ext cx="35433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9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9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9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9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9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9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9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9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9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保留发布和接手所需的记录</a:t>
            </a:r>
          </a:p>
        </p:txBody>
      </p:sp>
      <p:sp>
        <p:nvSpPr>
          <p:cNvPr id="17" name="复盘只问：哪里靠猜测推进，哪里缺少证据，哪条规则值得保留下来。">
            <a:extLst xmlns:a="http://schemas.openxmlformats.org/drawingml/2006/main">
              <a:ext uri="{FF2B5EF4-FFF2-40B4-BE49-F238E27FC236}">
                <a16:creationId xmlns:a16="http://schemas.microsoft.com/office/drawing/2014/main" id="{71810F26-9ACE-4513-A155-9B8D0F686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0"/>
            <a:ext cx="10077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BCD0E6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500" b="0">
                <a:solidFill>
                  <a:srgbClr val="BCD0E6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500" b="0">
                <a:solidFill>
                  <a:srgbClr val="BCD0E6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500" b="0">
                <a:solidFill>
                  <a:srgbClr val="BCD0E6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500" b="0">
                <a:solidFill>
                  <a:srgbClr val="BCD0E6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500" b="0">
                <a:solidFill>
                  <a:srgbClr val="BCD0E6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500" b="0">
                <a:solidFill>
                  <a:srgbClr val="BCD0E6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500" b="0">
                <a:solidFill>
                  <a:srgbClr val="BCD0E6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500" b="0">
                <a:solidFill>
                  <a:srgbClr val="BCD0E6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500" b="0">
                <a:solidFill>
                  <a:srgbClr val="BCD0E6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BCD0E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BCD0E6"/>
                </a:solidFill>
                <a:latin typeface="Microsoft YaHei"/>
                <a:ea typeface="Microsoft YaHei"/>
                <a:cs typeface="Microsoft YaHei"/>
              </a:rPr>
              <a:t>复盘只问：哪里靠猜测推进，哪里缺少证据，哪条规则值得保留下来。</a:t>
            </a:r>
          </a:p>
        </p:txBody>
      </p:sp>
    </p:spTree>
    <p:extLst>
      <p:ext uri="{BB962C8B-B14F-4D97-AF65-F5344CB8AC3E}">
        <p14:creationId xmlns:p14="http://schemas.microsoft.com/office/powerpoint/2010/main" val="1339553754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7F9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资料索引">
            <a:extLst xmlns:a="http://schemas.openxmlformats.org/drawingml/2006/main">
              <a:ext uri="{FF2B5EF4-FFF2-40B4-BE49-F238E27FC236}">
                <a16:creationId xmlns:a16="http://schemas.microsoft.com/office/drawing/2014/main" id="{A35EFE5B-E5A6-4A73-9F30-26F6E4C0A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rPr>
              <a:t>资料索引</a:t>
            </a:r>
          </a:p>
        </p:txBody>
      </p:sp>
      <p:sp>
        <p:nvSpPr>
          <p:cNvPr id="3" name="参考资料与案例说明">
            <a:extLst xmlns:a="http://schemas.openxmlformats.org/drawingml/2006/main">
              <a:ext uri="{FF2B5EF4-FFF2-40B4-BE49-F238E27FC236}">
                <a16:creationId xmlns:a16="http://schemas.microsoft.com/office/drawing/2014/main" id="{9CECAE54-2E66-4A81-B54E-D18C85775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rPr>
              <a:t>参考资料与案例说明</a:t>
            </a:r>
          </a:p>
        </p:txBody>
      </p:sp>
      <p:sp>
        <p:nvSpPr>
          <p:cNvPr id="4" name="22">
            <a:extLst xmlns:a="http://schemas.openxmlformats.org/drawingml/2006/main">
              <a:ext uri="{FF2B5EF4-FFF2-40B4-BE49-F238E27FC236}">
                <a16:creationId xmlns:a16="http://schemas.microsoft.com/office/drawing/2014/main" id="{296A94B6-AEB8-413F-AA0A-6E6C269E8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9950" y="6362700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def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rPr>
              <a:t>23</a:t>
            </a:r>
          </a:p>
        </p:txBody>
      </p:sp>
      <p:sp>
        <p:nvSpPr>
          <p:cNvPr id="5" name="方法原文">
            <a:extLst xmlns:a="http://schemas.openxmlformats.org/drawingml/2006/main">
              <a:ext uri="{FF2B5EF4-FFF2-40B4-BE49-F238E27FC236}">
                <a16:creationId xmlns:a16="http://schemas.microsoft.com/office/drawing/2014/main" id="{BA69D3B8-6F7E-44C4-A806-8894F9541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90700"/>
            <a:ext cx="24765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7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7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7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7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7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7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7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7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7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rPr>
              <a:t>方法原文</a:t>
            </a:r>
          </a:p>
        </p:txBody>
      </p:sp>
      <p:sp>
        <p:nvSpPr>
          <p:cNvPr id="6" name="czm《从 AI 写代码到 AI 工作流》">
            <a:extLst xmlns:a="http://schemas.openxmlformats.org/drawingml/2006/main">
              <a:ext uri="{FF2B5EF4-FFF2-40B4-BE49-F238E27FC236}">
                <a16:creationId xmlns:a16="http://schemas.microsoft.com/office/drawing/2014/main" id="{00FF5DB4-C550-4BE8-B9AA-FC4F0B321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1790700"/>
            <a:ext cx="790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025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025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025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025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025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025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025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025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025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025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rPr>
              <a:t>czm《从 AI 写代码到 AI 工作流》</a:t>
            </a:r>
          </a:p>
        </p:txBody>
      </p:sp>
      <p:sp>
        <p:nvSpPr>
          <p:cNvPr id="7" name="czm15053.github.io/ai-workflow-s">
            <a:extLst xmlns:a="http://schemas.openxmlformats.org/drawingml/2006/main">
              <a:ext uri="{FF2B5EF4-FFF2-40B4-BE49-F238E27FC236}">
                <a16:creationId xmlns:a16="http://schemas.microsoft.com/office/drawing/2014/main" id="{AA1FBB8A-B1C9-4354-91C8-031B5EF38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2238375"/>
            <a:ext cx="8001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650" b="0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650" b="0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650" b="0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650" b="0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650" b="0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650" b="0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650" b="0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650" b="0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650" b="0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225E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225EE8"/>
                </a:solidFill>
                <a:latin typeface="Microsoft YaHei"/>
                <a:ea typeface="Microsoft YaHei"/>
                <a:cs typeface="Microsoft YaHei"/>
                <a:hlinkClick xmlns:r="http://schemas.openxmlformats.org/officeDocument/2006/relationships" r:id="Rc37fb1e1025d4030"/>
              </a:rPr>
              <a:t>czm15053.github.io/ai-workflow-six-stages/</a:t>
            </a:r>
          </a:p>
        </p:txBody>
      </p:sp>
      <p:sp>
        <p:nvSpPr>
          <p:cNvPr id="8" name="嵌入式参考">
            <a:extLst xmlns:a="http://schemas.openxmlformats.org/drawingml/2006/main">
              <a:ext uri="{FF2B5EF4-FFF2-40B4-BE49-F238E27FC236}">
                <a16:creationId xmlns:a16="http://schemas.microsoft.com/office/drawing/2014/main" id="{AAD8B012-C35D-491F-B0BB-96181B63C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00375"/>
            <a:ext cx="24765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7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7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7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7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7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7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7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7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7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rPr>
              <a:t>嵌入式参考</a:t>
            </a:r>
          </a:p>
        </p:txBody>
      </p:sp>
      <p:sp>
        <p:nvSpPr>
          <p:cNvPr id="9" name="MCUboot：启动设计、试运行与恢复">
            <a:extLst xmlns:a="http://schemas.openxmlformats.org/drawingml/2006/main">
              <a:ext uri="{FF2B5EF4-FFF2-40B4-BE49-F238E27FC236}">
                <a16:creationId xmlns:a16="http://schemas.microsoft.com/office/drawing/2014/main" id="{06DBD2D2-CD9F-4143-9C5F-457B1EAA3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3000375"/>
            <a:ext cx="8001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95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95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95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95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95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95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95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95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95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  <a:hlinkClick xmlns:r="http://schemas.openxmlformats.org/officeDocument/2006/relationships" r:id="R59c9597fd348463b"/>
              </a:rPr>
              <a:t>MCUboot：启动设计、试运行与恢复</a:t>
            </a:r>
          </a:p>
        </p:txBody>
      </p:sp>
      <p:sp>
        <p:nvSpPr>
          <p:cNvPr id="10" name="MCUboot imgtool：签名与密钥管理">
            <a:extLst xmlns:a="http://schemas.openxmlformats.org/drawingml/2006/main">
              <a:ext uri="{FF2B5EF4-FFF2-40B4-BE49-F238E27FC236}">
                <a16:creationId xmlns:a16="http://schemas.microsoft.com/office/drawing/2014/main" id="{A0F3DD54-1F26-4916-A7A2-A2FC30EC7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3448050"/>
            <a:ext cx="8001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95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95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95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95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95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95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95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95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95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  <a:hlinkClick xmlns:r="http://schemas.openxmlformats.org/officeDocument/2006/relationships" r:id="Rf758aceb8b684397"/>
              </a:rPr>
              <a:t>MCUboot imgtool：签名与密钥管理</a:t>
            </a:r>
          </a:p>
        </p:txBody>
      </p:sp>
      <p:sp>
        <p:nvSpPr>
          <p:cNvPr id="11" name="Skill 与工作流">
            <a:extLst xmlns:a="http://schemas.openxmlformats.org/drawingml/2006/main">
              <a:ext uri="{FF2B5EF4-FFF2-40B4-BE49-F238E27FC236}">
                <a16:creationId xmlns:a16="http://schemas.microsoft.com/office/drawing/2014/main" id="{4ED745D2-9605-4FCE-852D-ED739944F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10050"/>
            <a:ext cx="24765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7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7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7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7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7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7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7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7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7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rPr>
              <a:t>Skill 与工作流</a:t>
            </a:r>
          </a:p>
        </p:txBody>
      </p:sp>
      <p:sp>
        <p:nvSpPr>
          <p:cNvPr id="12" name="Matt Pocock Skills 与六套工作流的官方仓库&#10;完">
            <a:extLst xmlns:a="http://schemas.openxmlformats.org/drawingml/2006/main">
              <a:ext uri="{FF2B5EF4-FFF2-40B4-BE49-F238E27FC236}">
                <a16:creationId xmlns:a16="http://schemas.microsoft.com/office/drawing/2014/main" id="{A5AD1721-EECB-46FF-8893-289CCE4CE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4219575"/>
            <a:ext cx="8001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87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87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87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87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87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87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87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87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87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rPr>
              <a:t>Matt Pocock Skills 与六套工作流的官方仓库</a:t>
            </a:r>
          </a:p>
          <a:p xmlns:a="http://schemas.openxmlformats.org/drawingml/2006/main">
            <a:pPr algn="l">
              <a:defRPr sz="187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1243B"/>
                </a:solidFill>
                <a:latin typeface="Microsoft YaHei"/>
                <a:ea typeface="Microsoft YaHei"/>
                <a:cs typeface="Microsoft YaHei"/>
              </a:rPr>
              <a:t>完整链接见相关页的演讲者备注</a:t>
            </a:r>
          </a:p>
        </p:txBody>
      </p:sp>
      <p:sp>
        <p:nvSpPr>
          <p:cNvPr id="13" name="案例边界">
            <a:extLst xmlns:a="http://schemas.openxmlformats.org/drawingml/2006/main">
              <a:ext uri="{FF2B5EF4-FFF2-40B4-BE49-F238E27FC236}">
                <a16:creationId xmlns:a16="http://schemas.microsoft.com/office/drawing/2014/main" id="{F4311D96-C7AE-43A6-BE73-E194E01D1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62575"/>
            <a:ext cx="24765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7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7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7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7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7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7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7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7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7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007E82"/>
                </a:solidFill>
                <a:latin typeface="Microsoft YaHei"/>
                <a:ea typeface="Microsoft YaHei"/>
                <a:cs typeface="Microsoft YaHei"/>
              </a:rPr>
              <a:t>案例边界</a:t>
            </a:r>
          </a:p>
        </p:txBody>
      </p:sp>
      <p:sp>
        <p:nvSpPr>
          <p:cNvPr id="14" name="工业采集终端为教学案例。参数、任务、审查与测试情景均为示例。&#10;真">
            <a:extLst xmlns:a="http://schemas.openxmlformats.org/drawingml/2006/main">
              <a:ext uri="{FF2B5EF4-FFF2-40B4-BE49-F238E27FC236}">
                <a16:creationId xmlns:a16="http://schemas.microsoft.com/office/drawing/2014/main" id="{671C473E-8F65-409C-8E25-0F8668FC3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5362575"/>
            <a:ext cx="80010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7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7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7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7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7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7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7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7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7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rPr>
              <a:t>工业采集终端为教学案例。参数、任务、审查与测试情景均为示例。</a:t>
            </a:r>
          </a:p>
          <a:p xmlns:a="http://schemas.openxmlformats.org/drawingml/2006/main">
            <a:pPr algn="l">
              <a:defRPr sz="17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56677C"/>
                </a:solidFill>
                <a:latin typeface="Microsoft YaHei"/>
                <a:ea typeface="Microsoft YaHei"/>
                <a:cs typeface="Microsoft YaHei"/>
              </a:rPr>
              <a:t>真实项目须结合目标芯片手册、启动实现和现场条件重新确认。</a:t>
            </a:r>
          </a:p>
        </p:txBody>
      </p:sp>
    </p:spTree>
    <p:extLst>
      <p:ext uri="{BB962C8B-B14F-4D97-AF65-F5344CB8AC3E}">
        <p14:creationId xmlns:p14="http://schemas.microsoft.com/office/powerpoint/2010/main" val="26385024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2026-10-27T08:44:56.1010000Z</dcterms:created>
  <dcterms:modified xsi:type="dcterms:W3CDTF">2026-10-27T08:44:56.1010000Z</dcterms:modified>
</coreProperties>
</file>